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1" r:id="rId2"/>
    <p:sldId id="260" r:id="rId3"/>
    <p:sldId id="262" r:id="rId4"/>
    <p:sldId id="289" r:id="rId5"/>
    <p:sldId id="257" r:id="rId6"/>
    <p:sldId id="258" r:id="rId7"/>
    <p:sldId id="259" r:id="rId8"/>
    <p:sldId id="263" r:id="rId9"/>
    <p:sldId id="285" r:id="rId10"/>
    <p:sldId id="269" r:id="rId11"/>
    <p:sldId id="270" r:id="rId12"/>
    <p:sldId id="264" r:id="rId13"/>
    <p:sldId id="265" r:id="rId14"/>
    <p:sldId id="266" r:id="rId15"/>
    <p:sldId id="267" r:id="rId16"/>
    <p:sldId id="268" r:id="rId17"/>
    <p:sldId id="286" r:id="rId18"/>
    <p:sldId id="280" r:id="rId19"/>
    <p:sldId id="281" r:id="rId20"/>
    <p:sldId id="282" r:id="rId21"/>
    <p:sldId id="283" r:id="rId22"/>
    <p:sldId id="287" r:id="rId23"/>
    <p:sldId id="271" r:id="rId24"/>
    <p:sldId id="272" r:id="rId25"/>
    <p:sldId id="284" r:id="rId26"/>
    <p:sldId id="273" r:id="rId27"/>
    <p:sldId id="274" r:id="rId28"/>
    <p:sldId id="275" r:id="rId29"/>
    <p:sldId id="276" r:id="rId30"/>
    <p:sldId id="277" r:id="rId31"/>
    <p:sldId id="256" r:id="rId32"/>
    <p:sldId id="288" r:id="rId33"/>
    <p:sldId id="278" r:id="rId34"/>
    <p:sldId id="279" r:id="rId35"/>
  </p:sldIdLst>
  <p:sldSz cx="9144000" cy="6858000" type="screen4x3"/>
  <p:notesSz cx="6858000" cy="9144000"/>
  <p:custDataLst>
    <p:tags r:id="rId38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FF00"/>
    <a:srgbClr val="33CC33"/>
    <a:srgbClr val="33CCFF"/>
    <a:srgbClr val="CC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7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fld id="{5BC09180-DDB7-4B63-8F27-53AEEE6862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984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fld id="{DCE90812-C971-4F86-8B0C-955A521C283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804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1E5211C5-88E4-41BD-A82D-F3CA357A0CC8}" type="slidenum">
              <a:rPr lang="it-IT" u="none" smtClean="0"/>
              <a:pPr/>
              <a:t>1</a:t>
            </a:fld>
            <a:endParaRPr lang="it-IT" u="none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0F9CD3A7-EA29-431F-A0D4-5D69FDB71B77}" type="slidenum">
              <a:rPr lang="it-IT" u="none" smtClean="0"/>
              <a:pPr/>
              <a:t>10</a:t>
            </a:fld>
            <a:endParaRPr lang="it-IT" u="none" smtClean="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C2CB2EDC-A413-4979-A74F-EC512266BB03}" type="slidenum">
              <a:rPr lang="it-IT" u="none" smtClean="0"/>
              <a:pPr/>
              <a:t>11</a:t>
            </a:fld>
            <a:endParaRPr lang="it-IT" u="none" smtClean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CD5DEBB4-D65B-45C9-8032-E8633A41AF02}" type="slidenum">
              <a:rPr lang="it-IT" u="none" smtClean="0"/>
              <a:pPr/>
              <a:t>12</a:t>
            </a:fld>
            <a:endParaRPr lang="it-IT" u="none" smtClean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04A2A10D-240D-483B-AE69-0A976808FD87}" type="slidenum">
              <a:rPr lang="it-IT" u="none" smtClean="0"/>
              <a:pPr/>
              <a:t>13</a:t>
            </a:fld>
            <a:endParaRPr lang="it-IT" u="none" smtClean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BFF2CD1C-2CF5-46C3-95DA-469D348C6BE3}" type="slidenum">
              <a:rPr lang="it-IT" u="none" smtClean="0"/>
              <a:pPr/>
              <a:t>14</a:t>
            </a:fld>
            <a:endParaRPr lang="it-IT" u="none" smtClean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011D1610-1D2E-4B42-86A0-B168FFE2FFAB}" type="slidenum">
              <a:rPr lang="it-IT" u="none" smtClean="0"/>
              <a:pPr/>
              <a:t>15</a:t>
            </a:fld>
            <a:endParaRPr lang="it-IT" u="none" smtClean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3180715A-0DB0-490F-BC3B-3E35A92D8242}" type="slidenum">
              <a:rPr lang="it-IT" u="none" smtClean="0"/>
              <a:pPr/>
              <a:t>16</a:t>
            </a:fld>
            <a:endParaRPr lang="it-IT" u="none" smtClean="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5B5FFB75-D66C-47AB-9125-D47FD7F94AAB}" type="slidenum">
              <a:rPr lang="it-IT" u="none" smtClean="0"/>
              <a:pPr/>
              <a:t>18</a:t>
            </a:fld>
            <a:endParaRPr lang="it-IT" u="none" smtClean="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7D470570-040E-432A-A0A1-84C6F661D9A5}" type="slidenum">
              <a:rPr lang="it-IT" u="none" smtClean="0"/>
              <a:pPr/>
              <a:t>19</a:t>
            </a:fld>
            <a:endParaRPr lang="it-IT" u="none" smtClean="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58C1BAC1-4EAA-4A28-AA49-D193E22D2D36}" type="slidenum">
              <a:rPr lang="it-IT" u="none" smtClean="0"/>
              <a:pPr/>
              <a:t>2</a:t>
            </a:fld>
            <a:endParaRPr lang="it-IT" u="none" smtClean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AB523C75-9BCE-48FB-9EC1-DBE9311BA6BC}" type="slidenum">
              <a:rPr lang="it-IT" u="none" smtClean="0"/>
              <a:pPr/>
              <a:t>20</a:t>
            </a:fld>
            <a:endParaRPr lang="it-IT" u="none" smtClean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45EB385C-AA16-4C83-A67E-E1FB3D5C6BA1}" type="slidenum">
              <a:rPr lang="it-IT" u="none" smtClean="0"/>
              <a:pPr/>
              <a:t>21</a:t>
            </a:fld>
            <a:endParaRPr lang="it-IT" u="none" smtClean="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83A9866F-5DBE-4798-9967-63F5B4371521}" type="slidenum">
              <a:rPr lang="it-IT" u="none" smtClean="0"/>
              <a:pPr/>
              <a:t>23</a:t>
            </a:fld>
            <a:endParaRPr lang="it-IT" u="none" smtClean="0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3B8E7D68-12E3-494A-9AC3-96A06E464F85}" type="slidenum">
              <a:rPr lang="it-IT" u="none" smtClean="0"/>
              <a:pPr/>
              <a:t>24</a:t>
            </a:fld>
            <a:endParaRPr lang="it-IT" u="none" smtClean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6DB3C7D2-8125-45E5-A6F5-556FE99260DC}" type="slidenum">
              <a:rPr lang="it-IT" u="none" smtClean="0"/>
              <a:pPr/>
              <a:t>26</a:t>
            </a:fld>
            <a:endParaRPr lang="it-IT" u="none" smtClean="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C0DEAFB5-FA59-4F74-9CE7-368634851008}" type="slidenum">
              <a:rPr lang="it-IT" u="none" smtClean="0"/>
              <a:pPr/>
              <a:t>27</a:t>
            </a:fld>
            <a:endParaRPr lang="it-IT" u="none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F7134883-49B7-4BA3-AA6E-D82F5BC45D9F}" type="slidenum">
              <a:rPr lang="it-IT" u="none" smtClean="0"/>
              <a:pPr/>
              <a:t>28</a:t>
            </a:fld>
            <a:endParaRPr lang="it-IT" u="none" smtClean="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F35A4D58-2E40-4D28-ACDC-E105F3E0CABC}" type="slidenum">
              <a:rPr lang="it-IT" u="none" smtClean="0"/>
              <a:pPr/>
              <a:t>29</a:t>
            </a:fld>
            <a:endParaRPr lang="it-IT" u="none" smtClean="0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95664B8D-D75C-482E-92F8-08EC9430E32B}" type="slidenum">
              <a:rPr lang="it-IT" u="none" smtClean="0"/>
              <a:pPr/>
              <a:t>3</a:t>
            </a:fld>
            <a:endParaRPr lang="it-IT" u="none" smtClean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DAD19FC6-E763-4EED-8885-8E2781DDDFA3}" type="slidenum">
              <a:rPr lang="it-IT" u="none" smtClean="0"/>
              <a:pPr/>
              <a:t>30</a:t>
            </a:fld>
            <a:endParaRPr lang="it-IT" u="none" smtClean="0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516A1124-7C2B-4CAA-BBFE-08D4716BE46A}" type="slidenum">
              <a:rPr lang="it-IT" u="none" smtClean="0"/>
              <a:pPr/>
              <a:t>31</a:t>
            </a:fld>
            <a:endParaRPr lang="it-IT" u="none" smtClean="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8E27363D-952E-4F75-AA5B-3F1C630BCE01}" type="slidenum">
              <a:rPr lang="it-IT" u="none" smtClean="0"/>
              <a:pPr/>
              <a:t>33</a:t>
            </a:fld>
            <a:endParaRPr lang="it-IT" u="none" smtClean="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1683F403-ACAD-4453-AB72-3FE7F5BF5646}" type="slidenum">
              <a:rPr lang="it-IT" u="none" smtClean="0"/>
              <a:pPr/>
              <a:t>34</a:t>
            </a:fld>
            <a:endParaRPr lang="it-IT" u="none" smtClean="0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A3BC7F9E-D9DB-4F1E-AD63-0FAD98EEC754}" type="slidenum">
              <a:rPr lang="it-IT" u="none" smtClean="0"/>
              <a:pPr/>
              <a:t>5</a:t>
            </a:fld>
            <a:endParaRPr lang="it-IT" u="none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0E9B7216-9E8C-442C-8AE3-B1F5CB8FEBFC}" type="slidenum">
              <a:rPr lang="it-IT" u="none" smtClean="0"/>
              <a:pPr/>
              <a:t>6</a:t>
            </a:fld>
            <a:endParaRPr lang="it-IT" u="none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4AD2BAE2-623C-4DC5-89FA-69C49F813E1F}" type="slidenum">
              <a:rPr lang="it-IT" u="none" smtClean="0"/>
              <a:pPr/>
              <a:t>7</a:t>
            </a:fld>
            <a:endParaRPr lang="it-IT" u="none" smtClean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2FE75F4F-8DAA-4D9D-8BCB-B04210186885}" type="slidenum">
              <a:rPr lang="it-IT" u="none" smtClean="0"/>
              <a:pPr/>
              <a:t>8</a:t>
            </a:fld>
            <a:endParaRPr lang="it-IT" u="none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BC61B-94F9-483D-BEB0-37FA369BF0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8319369"/>
      </p:ext>
    </p:extLst>
  </p:cSld>
  <p:clrMapOvr>
    <a:masterClrMapping/>
  </p:clrMapOvr>
  <p:transition spd="slow" advClick="0" advTm="10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66254-56C1-4CB1-8DD6-BCBEF0BE76C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568497"/>
      </p:ext>
    </p:extLst>
  </p:cSld>
  <p:clrMapOvr>
    <a:masterClrMapping/>
  </p:clrMapOvr>
  <p:transition spd="slow" advClick="0" advTm="10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72D8A-8DA4-4A44-9055-5D153D1C14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705126"/>
      </p:ext>
    </p:extLst>
  </p:cSld>
  <p:clrMapOvr>
    <a:masterClrMapping/>
  </p:clrMapOvr>
  <p:transition spd="slow" advClick="0" advTm="10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BEF7D-3954-4AF2-8CD3-69FEB07F41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3029669"/>
      </p:ext>
    </p:extLst>
  </p:cSld>
  <p:clrMapOvr>
    <a:masterClrMapping/>
  </p:clrMapOvr>
  <p:transition spd="slow" advClick="0" advTm="1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F356F-18CE-4B6D-BB66-872743B0151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612040"/>
      </p:ext>
    </p:extLst>
  </p:cSld>
  <p:clrMapOvr>
    <a:masterClrMapping/>
  </p:clrMapOvr>
  <p:transition spd="slow" advClick="0" advTm="1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4F93-9A1E-4D73-AFC3-01D6F22C931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0708674"/>
      </p:ext>
    </p:extLst>
  </p:cSld>
  <p:clrMapOvr>
    <a:masterClrMapping/>
  </p:clrMapOvr>
  <p:transition spd="slow" advClick="0" advTm="1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3A722-20A8-444C-A8A9-E653F749A56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0773774"/>
      </p:ext>
    </p:extLst>
  </p:cSld>
  <p:clrMapOvr>
    <a:masterClrMapping/>
  </p:clrMapOvr>
  <p:transition spd="slow" advClick="0" advTm="1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BB917-9FE3-4229-BB57-9D72340361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347955"/>
      </p:ext>
    </p:extLst>
  </p:cSld>
  <p:clrMapOvr>
    <a:masterClrMapping/>
  </p:clrMapOvr>
  <p:transition spd="slow" advClick="0" advTm="10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BB5B9-DFF9-4BA2-A2EC-97D8691EA5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2139046"/>
      </p:ext>
    </p:extLst>
  </p:cSld>
  <p:clrMapOvr>
    <a:masterClrMapping/>
  </p:clrMapOvr>
  <p:transition spd="slow" advClick="0" advTm="10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48F36-2297-4B1E-9193-6669F7B252C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866597"/>
      </p:ext>
    </p:extLst>
  </p:cSld>
  <p:clrMapOvr>
    <a:masterClrMapping/>
  </p:clrMapOvr>
  <p:transition spd="slow" advClick="0" advTm="10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66ABD-7D31-42F9-8A4D-A6222A6A97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8359122"/>
      </p:ext>
    </p:extLst>
  </p:cSld>
  <p:clrMapOvr>
    <a:masterClrMapping/>
  </p:clrMapOvr>
  <p:transition spd="slow" advClick="0" advTm="10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CFCC6-F681-436D-BAD6-B965142E826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0167241"/>
      </p:ext>
    </p:extLst>
  </p:cSld>
  <p:clrMapOvr>
    <a:masterClrMapping/>
  </p:clrMapOvr>
  <p:transition spd="slow" advClick="0" advTm="10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DF742-2DF6-4BDB-B993-18616821BBE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2156761"/>
      </p:ext>
    </p:extLst>
  </p:cSld>
  <p:clrMapOvr>
    <a:masterClrMapping/>
  </p:clrMapOvr>
  <p:transition spd="slow" advClick="0" advTm="10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2D468-10BA-40A0-A8E5-F7E23A06644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7825218"/>
      </p:ext>
    </p:extLst>
  </p:cSld>
  <p:clrMapOvr>
    <a:masterClrMapping/>
  </p:clrMapOvr>
  <p:transition spd="slow" advClick="0" advTm="10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>
              <a:defRPr/>
            </a:pPr>
            <a:fld id="{9EF6BCF1-9B64-4950-B429-08A1ED374EF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ransition spd="slow" advClick="0" advTm="10000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All.%201%20Richiesta%20trasporto%20autobus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All.2%20Richiesta%20refezione.pdf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slide" Target="slide3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5" Type="http://schemas.openxmlformats.org/officeDocument/2006/relationships/slide" Target="slide18.xml"/><Relationship Id="rId4" Type="http://schemas.openxmlformats.org/officeDocument/2006/relationships/slide" Target="slide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18442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it-IT" b="1" smtClean="0"/>
              <a:t/>
            </a:r>
            <a:br>
              <a:rPr lang="it-IT" b="1" smtClean="0"/>
            </a:br>
            <a:endParaRPr lang="it-IT" b="1" smtClean="0"/>
          </a:p>
        </p:txBody>
      </p:sp>
      <p:sp>
        <p:nvSpPr>
          <p:cNvPr id="18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060575"/>
            <a:ext cx="8964612" cy="47974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CONVENZIONE DI PARTENARIATO TRA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ISTITUTO DI ISTRUZIONE SUPERIORE  ITAS-ITC ROSSANO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E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COMUNE DI ROSSANO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it-IT" sz="2000" smtClean="0">
              <a:solidFill>
                <a:srgbClr val="663300"/>
              </a:solidFill>
              <a:latin typeface="Tahoma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“LE(g)ALI AL SUD: UN PROGETTO PER LA LEGALITA’ IN OGNI SCUOLA”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it-IT" sz="2000" smtClean="0">
              <a:solidFill>
                <a:srgbClr val="663300"/>
              </a:solidFill>
              <a:latin typeface="Tahoma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OBIETTIVO C-AZIONE C3- F.S.E. ANNUALITA’ 2010/2011 – 2011/2012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it-IT" sz="2000" smtClean="0">
              <a:solidFill>
                <a:srgbClr val="663300"/>
              </a:solidFill>
              <a:latin typeface="Tahoma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400" b="1" smtClean="0">
                <a:solidFill>
                  <a:srgbClr val="FFFF00"/>
                </a:solidFill>
                <a:latin typeface="Tahoma" pitchFamily="34" charset="0"/>
              </a:rPr>
              <a:t>“PASSAPAROLA: VOGLIAMO LEGALITA’ “</a:t>
            </a:r>
          </a:p>
        </p:txBody>
      </p:sp>
      <p:pic>
        <p:nvPicPr>
          <p:cNvPr id="18444" name="Picture 14" descr="heade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3" t="4874" r="34875" b="3813"/>
          <a:stretch>
            <a:fillRect/>
          </a:stretch>
        </p:blipFill>
        <p:spPr>
          <a:xfrm>
            <a:off x="611188" y="404813"/>
            <a:ext cx="7980362" cy="1008062"/>
          </a:xfrm>
        </p:spPr>
      </p:pic>
    </p:spTree>
  </p:cSld>
  <p:clrMapOvr>
    <a:masterClrMapping/>
  </p:clrMapOvr>
  <p:transition spd="slow" advClick="0" advTm="3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34826" name="Rectangle 7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 u="none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 u="none">
                <a:solidFill>
                  <a:srgbClr val="FFFF00"/>
                </a:solidFill>
                <a:latin typeface="Tahoma" pitchFamily="34" charset="0"/>
              </a:rPr>
            </a:br>
            <a:endParaRPr lang="it-IT" sz="3600" b="1" u="none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348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88913"/>
            <a:ext cx="7772400" cy="863600"/>
          </a:xfrm>
        </p:spPr>
        <p:txBody>
          <a:bodyPr/>
          <a:lstStyle/>
          <a:p>
            <a:pPr eaLnBrk="1" hangingPunct="1"/>
            <a:r>
              <a:rPr lang="it-IT" sz="3200" b="1" smtClean="0">
                <a:solidFill>
                  <a:srgbClr val="FFFF00"/>
                </a:solidFill>
                <a:latin typeface="Tahoma" pitchFamily="34" charset="0"/>
              </a:rPr>
              <a:t>TRASPORTO SCOLASTICO</a:t>
            </a:r>
            <a:r>
              <a:rPr lang="it-IT" smtClean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482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1125538"/>
            <a:ext cx="7343775" cy="539908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Il servizio è finalizzato a facilitare il raggiungimento della scuola da parte degli alunni frequentanti la scuola dell’infanzia, la scuola primaria e la secondaria di 1° grado, domiciliati in località distanti o che presentano comunque difficoltà di collegamento. </a:t>
            </a:r>
          </a:p>
          <a:p>
            <a:pPr algn="just" eaLnBrk="1" hangingPunct="1">
              <a:lnSpc>
                <a:spcPct val="80000"/>
              </a:lnSpc>
            </a:pPr>
            <a:endParaRPr lang="it-IT" sz="2000" smtClean="0">
              <a:solidFill>
                <a:srgbClr val="663300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CHI DEVE FARE LA RICHIESTA?</a:t>
            </a:r>
          </a:p>
          <a:p>
            <a:pPr algn="just" eaLnBrk="1" hangingPunct="1">
              <a:lnSpc>
                <a:spcPct val="80000"/>
              </a:lnSpc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 I genitori degli alunni frequentanti la scuola dell’ infanzia, la scuola primaria e la secondaria di 1° grado, domiciliati in località distanti o che presentino comunque difficoltà di collegamento con il plesso scolastico.</a:t>
            </a:r>
          </a:p>
          <a:p>
            <a:pPr algn="just" eaLnBrk="1" hangingPunct="1">
              <a:lnSpc>
                <a:spcPct val="80000"/>
              </a:lnSpc>
            </a:pPr>
            <a:endParaRPr lang="it-IT" sz="2000" smtClean="0">
              <a:solidFill>
                <a:srgbClr val="663300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QUANDO FARE LA RICHIESTA?</a:t>
            </a: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Al momento dell’iscrizione scolastica o quando se ne ravvisi la necessità.</a:t>
            </a:r>
          </a:p>
          <a:p>
            <a:pPr algn="just" eaLnBrk="1" hangingPunct="1">
              <a:lnSpc>
                <a:spcPct val="80000"/>
              </a:lnSpc>
            </a:pPr>
            <a:endParaRPr lang="it-IT" sz="2000" smtClean="0">
              <a:solidFill>
                <a:srgbClr val="663300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CHI HA DIRITTO AL SERVIZIO?</a:t>
            </a:r>
          </a:p>
          <a:p>
            <a:pPr algn="just" eaLnBrk="1" hangingPunct="1">
              <a:lnSpc>
                <a:spcPct val="80000"/>
              </a:lnSpc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Gli alunni frequentanti le scuole statali dell’infanzia, primaria e secondaria di 1° grado.</a:t>
            </a:r>
            <a:endParaRPr lang="it-IT" sz="2000" b="1" smtClean="0">
              <a:solidFill>
                <a:srgbClr val="663300"/>
              </a:solidFill>
              <a:latin typeface="Tahoma" pitchFamily="34" charset="0"/>
            </a:endParaRPr>
          </a:p>
        </p:txBody>
      </p:sp>
      <p:sp useBgFill="1">
        <p:nvSpPr>
          <p:cNvPr id="2" name="Ritorno 1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560368" y="6253624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3" name="Avanti o successivo 2">
            <a:hlinkClick r:id="" action="ppaction://hlinkshowjump?jump=nextslide" highlightClick="1"/>
          </p:cNvPr>
          <p:cNvSpPr>
            <a:spLocks noChangeAspect="1"/>
          </p:cNvSpPr>
          <p:nvPr/>
        </p:nvSpPr>
        <p:spPr bwMode="auto">
          <a:xfrm>
            <a:off x="7884368" y="6253624"/>
            <a:ext cx="324000" cy="324000"/>
          </a:xfrm>
          <a:prstGeom prst="actionButtonForwardNex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15000"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36874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49275"/>
            <a:ext cx="7777163" cy="59039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COSA FARE?</a:t>
            </a:r>
          </a:p>
          <a:p>
            <a:pPr algn="ctr" eaLnBrk="1" hangingPunct="1">
              <a:buFontTx/>
              <a:buNone/>
            </a:pPr>
            <a:endParaRPr lang="it-IT" sz="2000" dirty="0" smtClean="0">
              <a:latin typeface="Tahoma" pitchFamily="34" charset="0"/>
            </a:endParaRPr>
          </a:p>
          <a:p>
            <a:pPr algn="just" eaLnBrk="1" hangingPunct="1">
              <a:buFontTx/>
              <a:buNone/>
            </a:pPr>
            <a:r>
              <a:rPr lang="it-IT" sz="2000" dirty="0" smtClean="0">
                <a:latin typeface="Tahoma" pitchFamily="34" charset="0"/>
              </a:rPr>
              <a:t>    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I genitori degli alunni frequentanti la scuola dell’infanzia, primaria e secondaria di 1° grado, domiciliati in località distanti o che dovessero presentare comunque difficoltà di collegamento con il plesso scolastico, dovranno formulare la richiesta del servizio al Comune di residenza (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  <a:hlinkClick r:id="rId3" action="ppaction://hlinkfile"/>
              </a:rPr>
              <a:t>Allegato1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); la stessa richiesta va presentata agli uffici amministrativi della scuola frequentata dal proprio figlio o al Comune di Rossano – Ufficio Pubblica Istruzione – Ex convento S. Bernardino sito in Via Martucci – Rossano centro.</a:t>
            </a:r>
          </a:p>
          <a:p>
            <a:pPr algn="ctr" eaLnBrk="1" hangingPunct="1">
              <a:buFontTx/>
              <a:buNone/>
            </a:pP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QUANDO?</a:t>
            </a:r>
          </a:p>
          <a:p>
            <a:pPr eaLnBrk="1" hangingPunct="1">
              <a:buFontTx/>
              <a:buNone/>
            </a:pPr>
            <a:r>
              <a:rPr lang="it-IT" sz="2000" dirty="0" smtClean="0">
                <a:latin typeface="Tahoma" pitchFamily="34" charset="0"/>
              </a:rPr>
              <a:t>    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Per</a:t>
            </a:r>
            <a:r>
              <a:rPr lang="it-IT" sz="2000" dirty="0" smtClean="0">
                <a:latin typeface="Tahoma" pitchFamily="34" charset="0"/>
              </a:rPr>
              <a:t> 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gli alunni che si iscrivono alle prime classi la domanda deve essere presentata, unitamente all’iscrizione, entro il 25 gennaio;</a:t>
            </a:r>
          </a:p>
          <a:p>
            <a:pPr eaLnBrk="1" hangingPunct="1"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   per quelli frequentanti le classi successive alla prima, a chiusura dell’anno scolastico precedente.</a:t>
            </a:r>
          </a:p>
        </p:txBody>
      </p:sp>
      <p:sp useBgFill="1">
        <p:nvSpPr>
          <p:cNvPr id="2" name="Ritorno 1">
            <a:hlinkClick r:id="rId4" action="ppaction://hlinksldjump" highlightClick="1"/>
          </p:cNvPr>
          <p:cNvSpPr/>
          <p:nvPr/>
        </p:nvSpPr>
        <p:spPr bwMode="auto">
          <a:xfrm>
            <a:off x="7633269" y="6129336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 bwMode="auto">
          <a:xfrm>
            <a:off x="7319080" y="6129300"/>
            <a:ext cx="324000" cy="324036"/>
          </a:xfrm>
          <a:prstGeom prst="actionButtonBackPrevious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 bwMode="auto">
          <a:xfrm>
            <a:off x="7957545" y="6129336"/>
            <a:ext cx="324000" cy="324000"/>
          </a:xfrm>
          <a:prstGeom prst="actionButtonForwardNex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20000">
        <p14:gallery dir="l"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9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2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5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8" dur="5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1" dur="5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/>
      <p:bldP spid="32770" grpId="1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38922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38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2800" b="1" smtClean="0">
                <a:solidFill>
                  <a:srgbClr val="FFFF00"/>
                </a:solidFill>
                <a:latin typeface="Tahoma" pitchFamily="34" charset="0"/>
              </a:rPr>
              <a:t>ACCOMPAGNATORI ALUNNI SU SCUOLABUS</a:t>
            </a:r>
          </a:p>
        </p:txBody>
      </p:sp>
      <p:sp>
        <p:nvSpPr>
          <p:cNvPr id="38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56793"/>
            <a:ext cx="7777162" cy="4539208"/>
          </a:xfrm>
        </p:spPr>
        <p:txBody>
          <a:bodyPr/>
          <a:lstStyle/>
          <a:p>
            <a:pPr marL="92075" indent="-92075" algn="just" eaLnBrk="1" hangingPunct="1">
              <a:lnSpc>
                <a:spcPct val="80000"/>
              </a:lnSpc>
              <a:buFontTx/>
              <a:buNone/>
            </a:pPr>
            <a:r>
              <a:rPr lang="it-IT" sz="1800" dirty="0" smtClean="0">
                <a:solidFill>
                  <a:srgbClr val="663300"/>
                </a:solidFill>
                <a:latin typeface="Tahoma" pitchFamily="34" charset="0"/>
              </a:rPr>
              <a:t>	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Il Comune di Rossano, sulla base della normativa vigente, prevede la presenza di un accompagnatore per gli alunni frequentanti le scuole statali dell’infanzia, primaria e secondaria di I grado, su tutti i veicoli utilizzati.</a:t>
            </a:r>
          </a:p>
          <a:p>
            <a:pPr marL="92075" indent="-92075" algn="just" eaLnBrk="1" hangingPunct="1">
              <a:lnSpc>
                <a:spcPct val="80000"/>
              </a:lnSpc>
              <a:buFontTx/>
              <a:buNone/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  <a:p>
            <a:pPr marL="92075" indent="-92075" algn="ctr" eaLnBrk="1" hangingPunct="1">
              <a:lnSpc>
                <a:spcPct val="80000"/>
              </a:lnSpc>
              <a:buFontTx/>
              <a:buNone/>
            </a:pPr>
            <a:r>
              <a:rPr lang="it-IT" sz="1800" dirty="0" smtClean="0">
                <a:solidFill>
                  <a:srgbClr val="FFFF00"/>
                </a:solidFill>
                <a:latin typeface="Tahoma" pitchFamily="34" charset="0"/>
              </a:rPr>
              <a:t>	 </a:t>
            </a: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CHE COSA SERVE? (DOCUMENTAZIONE DA PRESENTARE)</a:t>
            </a:r>
          </a:p>
          <a:p>
            <a:pPr marL="92075" indent="-92075" algn="just" eaLnBrk="1" hangingPunct="1">
              <a:lnSpc>
                <a:spcPct val="80000"/>
              </a:lnSpc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	Nessuna documentazione è prevista per gli utenti del servizio, atteso che lo stesso viene avviato per tutti i veicoli che trasportano alunni frequentanti le scuole statali dell’infanzia, primaria e secondaria di I grado.</a:t>
            </a:r>
          </a:p>
          <a:p>
            <a:pPr marL="92075" indent="-92075" algn="just" eaLnBrk="1" hangingPunct="1">
              <a:lnSpc>
                <a:spcPct val="80000"/>
              </a:lnSpc>
              <a:buFontTx/>
              <a:buNone/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  <a:p>
            <a:pPr marL="92075" indent="-92075" algn="ctr" eaLnBrk="1" hangingPunct="1">
              <a:lnSpc>
                <a:spcPct val="80000"/>
              </a:lnSpc>
              <a:buFontTx/>
              <a:buNone/>
            </a:pPr>
            <a:r>
              <a:rPr lang="it-IT" sz="1800" dirty="0" smtClean="0">
                <a:solidFill>
                  <a:srgbClr val="FFFF00"/>
                </a:solidFill>
                <a:latin typeface="Tahoma" pitchFamily="34" charset="0"/>
              </a:rPr>
              <a:t>	</a:t>
            </a:r>
            <a:r>
              <a:rPr lang="it-IT" sz="1800" b="1" dirty="0" smtClean="0">
                <a:solidFill>
                  <a:srgbClr val="FFFF00"/>
                </a:solidFill>
                <a:latin typeface="Tahoma" pitchFamily="34" charset="0"/>
              </a:rPr>
              <a:t>CHI PUÒ FARE LA RICHIESTA?</a:t>
            </a:r>
            <a:endParaRPr lang="it-IT" sz="1800" dirty="0" smtClean="0">
              <a:solidFill>
                <a:srgbClr val="663300"/>
              </a:solidFill>
              <a:latin typeface="Tahoma" pitchFamily="34" charset="0"/>
            </a:endParaRPr>
          </a:p>
          <a:p>
            <a:pPr marL="92075" indent="-92075" algn="just" eaLnBrk="1" hangingPunct="1">
              <a:lnSpc>
                <a:spcPct val="80000"/>
              </a:lnSpc>
              <a:buFontTx/>
              <a:buNone/>
            </a:pPr>
            <a:r>
              <a:rPr lang="it-IT" sz="1800" dirty="0" smtClean="0">
                <a:solidFill>
                  <a:srgbClr val="663300"/>
                </a:solidFill>
                <a:latin typeface="Tahoma" pitchFamily="34" charset="0"/>
              </a:rPr>
              <a:t> 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Il servizio viene avviato indipendentemente dalla richiesta degli utenti.</a:t>
            </a:r>
          </a:p>
        </p:txBody>
      </p:sp>
      <p:sp useBgFill="1">
        <p:nvSpPr>
          <p:cNvPr id="2" name="Ritorno 1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452320" y="6093296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3" name="Avanti o successivo 2">
            <a:hlinkClick r:id="" action="ppaction://hlinkshowjump?jump=nextslide" highlightClick="1"/>
          </p:cNvPr>
          <p:cNvSpPr>
            <a:spLocks noChangeAspect="1"/>
          </p:cNvSpPr>
          <p:nvPr/>
        </p:nvSpPr>
        <p:spPr bwMode="auto">
          <a:xfrm>
            <a:off x="7818357" y="6093296"/>
            <a:ext cx="324072" cy="324000"/>
          </a:xfrm>
          <a:prstGeom prst="actionButtonForwardNex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2000">
        <p14:prism isContent="1" isInverted="1"/>
      </p:transition>
    </mc:Choice>
    <mc:Fallback xmlns="">
      <p:transition spd="slow" advClick="0" advTm="1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40970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409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7989887" cy="5691187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it-IT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it-IT" sz="2000" dirty="0" smtClean="0">
                <a:solidFill>
                  <a:srgbClr val="FFFF00"/>
                </a:solidFill>
                <a:latin typeface="Tahoma" pitchFamily="34" charset="0"/>
              </a:rPr>
              <a:t>	</a:t>
            </a:r>
          </a:p>
          <a:p>
            <a:pPr algn="ctr" eaLnBrk="1" hangingPunct="1">
              <a:buFontTx/>
              <a:buNone/>
            </a:pP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CHI NE HA DIRITTO?</a:t>
            </a:r>
          </a:p>
          <a:p>
            <a:pPr algn="just" eaLnBrk="1" hangingPunct="1">
              <a:buFontTx/>
              <a:buNone/>
            </a:pPr>
            <a:r>
              <a:rPr lang="it-IT" sz="2000" dirty="0" smtClean="0">
                <a:solidFill>
                  <a:srgbClr val="FFFF00"/>
                </a:solidFill>
                <a:latin typeface="Tahoma" pitchFamily="34" charset="0"/>
              </a:rPr>
              <a:t>	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E’ obbligatorio per gli alunni frequentanti le scuole statali dell’infanzia, ma per sicurezza viene esteso anche alle scuole statali primarie e secondarie di I grado.</a:t>
            </a:r>
          </a:p>
          <a:p>
            <a:pPr eaLnBrk="1" hangingPunct="1">
              <a:buFontTx/>
              <a:buNone/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it-IT" sz="2000" dirty="0" smtClean="0">
                <a:solidFill>
                  <a:srgbClr val="FFFF00"/>
                </a:solidFill>
                <a:latin typeface="Tahoma" pitchFamily="34" charset="0"/>
              </a:rPr>
              <a:t>	</a:t>
            </a: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QUANDO?</a:t>
            </a:r>
          </a:p>
          <a:p>
            <a:pPr eaLnBrk="1" hangingPunct="1">
              <a:buFontTx/>
              <a:buNone/>
            </a:pPr>
            <a:r>
              <a:rPr lang="it-IT" sz="2000" dirty="0" smtClean="0">
                <a:solidFill>
                  <a:srgbClr val="FFFF00"/>
                </a:solidFill>
                <a:latin typeface="Tahoma" pitchFamily="34" charset="0"/>
              </a:rPr>
              <a:t>	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Il servizio di accompagnatore su scuolabus viene svolto dall’inizio dell’anno scolastico e fino alla sua chiusura.</a:t>
            </a:r>
          </a:p>
          <a:p>
            <a:pPr eaLnBrk="1" hangingPunct="1">
              <a:buFontTx/>
              <a:buNone/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	COSTI</a:t>
            </a:r>
          </a:p>
          <a:p>
            <a:pPr eaLnBrk="1" hangingPunct="1">
              <a:buFontTx/>
              <a:buNone/>
            </a:pPr>
            <a:r>
              <a:rPr lang="it-IT" sz="2000" dirty="0" smtClean="0">
                <a:solidFill>
                  <a:srgbClr val="FFFF00"/>
                </a:solidFill>
                <a:latin typeface="Tahoma" pitchFamily="34" charset="0"/>
              </a:rPr>
              <a:t>	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Nessun costo è previsto a carico dell’utente.</a:t>
            </a:r>
          </a:p>
          <a:p>
            <a:pPr eaLnBrk="1" hangingPunct="1">
              <a:buFontTx/>
              <a:buNone/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</p:txBody>
      </p:sp>
      <p:sp useBgFill="1">
        <p:nvSpPr>
          <p:cNvPr id="2" name="Indietro o precedente 1">
            <a:hlinkClick r:id="" action="ppaction://hlinkshowjump?jump=previousslide" highlightClick="1"/>
          </p:cNvPr>
          <p:cNvSpPr/>
          <p:nvPr/>
        </p:nvSpPr>
        <p:spPr bwMode="auto">
          <a:xfrm>
            <a:off x="7091363" y="6006787"/>
            <a:ext cx="324000" cy="324000"/>
          </a:xfrm>
          <a:prstGeom prst="actionButtonBackPrevious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6" name="Ritorno 5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475978" y="6006787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6000"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43018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43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>
                <a:solidFill>
                  <a:srgbClr val="FFFF00"/>
                </a:solidFill>
                <a:latin typeface="Tahoma" pitchFamily="34" charset="0"/>
              </a:rPr>
              <a:t>ASSISTENZA FISICA AGLI ALUNNI PORTATORI DI HANDICAP</a:t>
            </a:r>
          </a:p>
        </p:txBody>
      </p:sp>
      <p:sp>
        <p:nvSpPr>
          <p:cNvPr id="430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	A CHI CHIEDERE INFORMAZIONI?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000" dirty="0" smtClean="0">
                <a:solidFill>
                  <a:srgbClr val="FFFF00"/>
                </a:solidFill>
                <a:latin typeface="Tahoma" pitchFamily="34" charset="0"/>
              </a:rPr>
              <a:t>	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1) Agli uffici amministrativi delle scuole frequentate dagli alunni diversamente abili.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	2) Servizio Pubblica Istruzione in Via Martucci – Rossano Centro: </a:t>
            </a:r>
            <a:endParaRPr lang="it-IT" sz="1100" dirty="0" smtClean="0">
              <a:solidFill>
                <a:srgbClr val="663300"/>
              </a:solidFill>
              <a:latin typeface="Tahoma" pitchFamily="34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1000" dirty="0" smtClean="0">
                <a:solidFill>
                  <a:srgbClr val="663300"/>
                </a:solidFill>
                <a:latin typeface="Tahoma" pitchFamily="34" charset="0"/>
              </a:rPr>
              <a:t>       		</a:t>
            </a:r>
            <a:r>
              <a:rPr lang="it-IT" sz="2000" dirty="0" err="1" smtClean="0">
                <a:solidFill>
                  <a:srgbClr val="663300"/>
                </a:solidFill>
                <a:latin typeface="Tahoma" pitchFamily="34" charset="0"/>
              </a:rPr>
              <a:t>Sigismina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</a:t>
            </a:r>
            <a:r>
              <a:rPr lang="it-IT" sz="2000" dirty="0" err="1" smtClean="0">
                <a:solidFill>
                  <a:srgbClr val="663300"/>
                </a:solidFill>
                <a:latin typeface="Tahoma" pitchFamily="34" charset="0"/>
              </a:rPr>
              <a:t>Promenzio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0983/529501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		Alfredo Veneziano 0983/529510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dirty="0" smtClean="0">
              <a:latin typeface="Tahoma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	DESCRIZIONE SERVIZIO EROGATO</a:t>
            </a:r>
            <a:endParaRPr lang="it-IT" sz="2000" b="1" dirty="0" smtClean="0">
              <a:latin typeface="Tahoma" pitchFamily="34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000" dirty="0" smtClean="0">
                <a:latin typeface="Tahoma" pitchFamily="34" charset="0"/>
              </a:rPr>
              <a:t>	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La Costituzione italiana agli artt. 3 e 34 afferma due principi basilari sui cui poi si è sviluppata la normativa per la realizzazione dei diritti delle persone diversamente abili: l’uguaglianza di tutti i cittadini a prescindere dalle loro condizioni personali e sociali.</a:t>
            </a:r>
          </a:p>
        </p:txBody>
      </p:sp>
      <p:sp useBgFill="1">
        <p:nvSpPr>
          <p:cNvPr id="2" name="Avanti o successivo 1">
            <a:hlinkClick r:id="" action="ppaction://hlinkshowjump?jump=nextslide" highlightClick="1"/>
          </p:cNvPr>
          <p:cNvSpPr>
            <a:spLocks noChangeAspect="1"/>
          </p:cNvSpPr>
          <p:nvPr/>
        </p:nvSpPr>
        <p:spPr bwMode="auto">
          <a:xfrm>
            <a:off x="7916819" y="6015139"/>
            <a:ext cx="324000" cy="324000"/>
          </a:xfrm>
          <a:prstGeom prst="actionButtonForwardNex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3" name="Ritorno 2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499192" y="6015139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10000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45066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450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476250"/>
            <a:ext cx="7773987" cy="56197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solidFill>
                  <a:srgbClr val="FFFF00"/>
                </a:solidFill>
                <a:latin typeface="Tahoma" pitchFamily="34" charset="0"/>
              </a:rPr>
              <a:t>	</a:t>
            </a:r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CHI PUÒ FARE LA RICHIESTA?</a:t>
            </a:r>
            <a:endParaRPr lang="it-IT" sz="2000" b="1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	I genitori degli alunni portatori di handicap frequentanti le scuole statali dell’infanzia, primaria e secondaria di I grado.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smtClean="0">
              <a:solidFill>
                <a:srgbClr val="663300"/>
              </a:solidFill>
              <a:latin typeface="Tahoma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	QUANDO FARE LA RICHIESTA?</a:t>
            </a:r>
            <a:endParaRPr lang="it-IT" sz="2000" b="1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latin typeface="Tahoma" pitchFamily="34" charset="0"/>
              </a:rPr>
              <a:t>	</a:t>
            </a: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La richiesta del genitore, da consegnare agli uffici amministrativi della scuola frequentata dal proprio figlio diversamente abile, va fatta al momento dell’iscrizione e comunque entro il mese di giugno per il successivo anno scolastico.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smtClean="0">
              <a:solidFill>
                <a:srgbClr val="663300"/>
              </a:solidFill>
              <a:latin typeface="Tahoma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	CHI NE HA DIRITTO?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latin typeface="Tahoma" pitchFamily="34" charset="0"/>
              </a:rPr>
              <a:t>	</a:t>
            </a: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Gli alunni diversamente abili frequentanti le scuole statali dell’infanzia, primaria e secondaria di I grado.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smtClean="0">
              <a:solidFill>
                <a:srgbClr val="663300"/>
              </a:solidFill>
              <a:latin typeface="Tahoma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latin typeface="Tahoma" pitchFamily="34" charset="0"/>
              </a:rPr>
              <a:t>	</a:t>
            </a:r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COSA FARE?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	</a:t>
            </a: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E’ necessario che il genitore faccia espressa domanda del servizio.</a:t>
            </a:r>
            <a:endParaRPr lang="it-IT" sz="2000" b="1" smtClean="0">
              <a:solidFill>
                <a:srgbClr val="FFFF00"/>
              </a:solidFill>
              <a:latin typeface="Tahoma" pitchFamily="34" charset="0"/>
            </a:endParaRPr>
          </a:p>
        </p:txBody>
      </p:sp>
      <p:sp useBgFill="1">
        <p:nvSpPr>
          <p:cNvPr id="2" name="Avanti o successivo 1">
            <a:hlinkClick r:id="" action="ppaction://hlinkshowjump?jump=nextslide" highlightClick="1"/>
          </p:cNvPr>
          <p:cNvSpPr>
            <a:spLocks noChangeAspect="1"/>
          </p:cNvSpPr>
          <p:nvPr/>
        </p:nvSpPr>
        <p:spPr bwMode="auto">
          <a:xfrm>
            <a:off x="7852283" y="6147395"/>
            <a:ext cx="324000" cy="324000"/>
          </a:xfrm>
          <a:prstGeom prst="actionButtonForwardNex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6" name="Indietro o precedente 5">
            <a:hlinkClick r:id="" action="ppaction://hlinkshowjump?jump=previousslide" highlightClick="1"/>
          </p:cNvPr>
          <p:cNvSpPr>
            <a:spLocks noChangeAspect="1"/>
          </p:cNvSpPr>
          <p:nvPr/>
        </p:nvSpPr>
        <p:spPr bwMode="auto">
          <a:xfrm>
            <a:off x="7091363" y="6147395"/>
            <a:ext cx="324000" cy="324000"/>
          </a:xfrm>
          <a:prstGeom prst="actionButtonBackPrevious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7" name="Ritorno 6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485553" y="6147394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14000">
    <p:pull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47114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471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476250"/>
            <a:ext cx="7918450" cy="561975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it-IT" sz="2000" b="1" smtClean="0">
              <a:solidFill>
                <a:srgbClr val="FFFF00"/>
              </a:solidFill>
              <a:latin typeface="Tahoma" pitchFamily="34" charset="0"/>
            </a:endParaRPr>
          </a:p>
          <a:p>
            <a:pPr algn="ctr" eaLnBrk="1" hangingPunct="1">
              <a:buFontTx/>
              <a:buNone/>
            </a:pPr>
            <a:endParaRPr lang="it-IT" sz="2000" b="1" smtClean="0">
              <a:solidFill>
                <a:srgbClr val="FFFF00"/>
              </a:solidFill>
              <a:latin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COSA PRESENTARE?</a:t>
            </a:r>
          </a:p>
          <a:p>
            <a:pPr algn="ctr" eaLnBrk="1" hangingPunct="1">
              <a:buFontTx/>
              <a:buNone/>
            </a:pPr>
            <a:endParaRPr lang="it-IT" sz="2000" b="1" smtClean="0">
              <a:solidFill>
                <a:srgbClr val="FFFF00"/>
              </a:solidFill>
              <a:latin typeface="Tahoma" pitchFamily="34" charset="0"/>
            </a:endParaRPr>
          </a:p>
          <a:p>
            <a:pPr eaLnBrk="1" hangingPunct="1">
              <a:buFontTx/>
              <a:buNone/>
            </a:pPr>
            <a:r>
              <a:rPr lang="it-IT" sz="2000" smtClean="0">
                <a:latin typeface="Tahoma" pitchFamily="34" charset="0"/>
              </a:rPr>
              <a:t>	</a:t>
            </a: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Domanda del genitore, con allegata adeguata certificazione medica, da consegnare agli uffici amministrativi della scuola.</a:t>
            </a:r>
          </a:p>
          <a:p>
            <a:pPr eaLnBrk="1" hangingPunct="1">
              <a:buFontTx/>
              <a:buNone/>
            </a:pPr>
            <a:endParaRPr lang="it-IT" sz="2000" smtClean="0">
              <a:latin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TEMPI</a:t>
            </a:r>
          </a:p>
          <a:p>
            <a:pPr algn="ctr" eaLnBrk="1" hangingPunct="1">
              <a:buFontTx/>
              <a:buNone/>
            </a:pPr>
            <a:endParaRPr lang="it-IT" sz="2000" b="1" smtClean="0">
              <a:solidFill>
                <a:srgbClr val="FFFF00"/>
              </a:solidFill>
              <a:latin typeface="Tahoma" pitchFamily="34" charset="0"/>
            </a:endParaRPr>
          </a:p>
          <a:p>
            <a:pPr eaLnBrk="1" hangingPunct="1">
              <a:buFontTx/>
              <a:buNone/>
            </a:pPr>
            <a:r>
              <a:rPr lang="it-IT" sz="2000" smtClean="0">
                <a:latin typeface="Tahoma" pitchFamily="34" charset="0"/>
              </a:rPr>
              <a:t>	</a:t>
            </a: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Il servizio di assistenza viene avviato con l’inizio dell’anno scolastico e sospeso alla sua chiusura.</a:t>
            </a:r>
          </a:p>
        </p:txBody>
      </p:sp>
      <p:sp useBgFill="1">
        <p:nvSpPr>
          <p:cNvPr id="2" name="Indietro o precedente 1">
            <a:hlinkClick r:id="" action="ppaction://hlinkshowjump?jump=previousslide" highlightClick="1"/>
          </p:cNvPr>
          <p:cNvSpPr>
            <a:spLocks noChangeAspect="1"/>
          </p:cNvSpPr>
          <p:nvPr/>
        </p:nvSpPr>
        <p:spPr bwMode="auto">
          <a:xfrm>
            <a:off x="6966495" y="5799431"/>
            <a:ext cx="324000" cy="324000"/>
          </a:xfrm>
          <a:prstGeom prst="actionButtonBackPrevious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6" name="Ritorno 5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300185" y="5791200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5000"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libri-testo_9234054itr30i0tq2439555550993562690864yit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 advClick="0" advTm="2000">
    <p:cover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9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0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0186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501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2800" b="1" smtClean="0">
                <a:solidFill>
                  <a:srgbClr val="FFFF00"/>
                </a:solidFill>
                <a:latin typeface="Tahoma" pitchFamily="34" charset="0"/>
              </a:rPr>
              <a:t>FORNITURA GRATUITA LIBRI DI TESTO</a:t>
            </a:r>
          </a:p>
        </p:txBody>
      </p:sp>
      <p:sp>
        <p:nvSpPr>
          <p:cNvPr id="501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A CHI CHIEDERE INFORMAZIONI SUL SERVIZIO?</a:t>
            </a:r>
          </a:p>
          <a:p>
            <a:pPr eaLnBrk="1" hangingPunct="1">
              <a:buFontTx/>
              <a:buNone/>
            </a:pPr>
            <a:endParaRPr lang="it-IT" sz="2000" smtClean="0">
              <a:solidFill>
                <a:srgbClr val="FFFF00"/>
              </a:solidFill>
              <a:latin typeface="Tahoma" pitchFamily="34" charset="0"/>
            </a:endParaRPr>
          </a:p>
          <a:p>
            <a:pPr eaLnBrk="1" hangingPunct="1">
              <a:buFontTx/>
              <a:buNone/>
            </a:pPr>
            <a:r>
              <a:rPr lang="it-IT" sz="2000" b="1" smtClean="0">
                <a:solidFill>
                  <a:srgbClr val="663300"/>
                </a:solidFill>
                <a:latin typeface="Tahoma" pitchFamily="34" charset="0"/>
              </a:rPr>
              <a:t>Per le scuole primarie:  </a:t>
            </a: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          Sig. Alfredo Veneziano 0983/529510                                                         </a:t>
            </a:r>
          </a:p>
        </p:txBody>
      </p:sp>
      <p:sp>
        <p:nvSpPr>
          <p:cNvPr id="50189" name="Text Box 4"/>
          <p:cNvSpPr txBox="1">
            <a:spLocks noChangeArrowheads="1"/>
          </p:cNvSpPr>
          <p:nvPr/>
        </p:nvSpPr>
        <p:spPr bwMode="auto">
          <a:xfrm>
            <a:off x="827088" y="3573463"/>
            <a:ext cx="338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it-IT" sz="2400" u="none">
              <a:latin typeface="Times New Roman" pitchFamily="18" charset="0"/>
            </a:endParaRPr>
          </a:p>
        </p:txBody>
      </p:sp>
      <p:sp>
        <p:nvSpPr>
          <p:cNvPr id="50190" name="Text Box 5"/>
          <p:cNvSpPr txBox="1">
            <a:spLocks noChangeArrowheads="1"/>
          </p:cNvSpPr>
          <p:nvPr/>
        </p:nvSpPr>
        <p:spPr bwMode="auto">
          <a:xfrm>
            <a:off x="539750" y="3429000"/>
            <a:ext cx="37449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sz="2000" b="1" u="none">
                <a:solidFill>
                  <a:srgbClr val="663300"/>
                </a:solidFill>
                <a:latin typeface="Tahoma" pitchFamily="34" charset="0"/>
              </a:rPr>
              <a:t>Per scuole secondarie di 1° grado </a:t>
            </a:r>
          </a:p>
          <a:p>
            <a:r>
              <a:rPr lang="it-IT" sz="2000" b="1" u="none">
                <a:solidFill>
                  <a:srgbClr val="663300"/>
                </a:solidFill>
                <a:latin typeface="Tahoma" pitchFamily="34" charset="0"/>
              </a:rPr>
              <a:t>E 1^ classe scuole secondarie di 2° grado</a:t>
            </a:r>
            <a:endParaRPr lang="it-IT" sz="2000" u="none">
              <a:latin typeface="Tahoma" pitchFamily="34" charset="0"/>
            </a:endParaRPr>
          </a:p>
        </p:txBody>
      </p:sp>
      <p:sp>
        <p:nvSpPr>
          <p:cNvPr id="50191" name="Text Box 6"/>
          <p:cNvSpPr txBox="1">
            <a:spLocks noChangeArrowheads="1"/>
          </p:cNvSpPr>
          <p:nvPr/>
        </p:nvSpPr>
        <p:spPr bwMode="auto">
          <a:xfrm>
            <a:off x="4067175" y="3789363"/>
            <a:ext cx="489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sz="2000" u="none">
                <a:solidFill>
                  <a:srgbClr val="663300"/>
                </a:solidFill>
                <a:latin typeface="Tahoma" pitchFamily="34" charset="0"/>
              </a:rPr>
              <a:t>Dr.ssa Bernardina Carbone 0983/529502</a:t>
            </a:r>
          </a:p>
        </p:txBody>
      </p:sp>
      <p:sp>
        <p:nvSpPr>
          <p:cNvPr id="50192" name="Text Box 7"/>
          <p:cNvSpPr txBox="1">
            <a:spLocks noChangeArrowheads="1"/>
          </p:cNvSpPr>
          <p:nvPr/>
        </p:nvSpPr>
        <p:spPr bwMode="auto">
          <a:xfrm>
            <a:off x="684213" y="4941888"/>
            <a:ext cx="7704137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it-IT" sz="2000" b="1" u="none">
                <a:solidFill>
                  <a:srgbClr val="FFFF00"/>
                </a:solidFill>
                <a:latin typeface="Tahoma" pitchFamily="34" charset="0"/>
              </a:rPr>
              <a:t>ORARIO DI RICEVIMENTO</a:t>
            </a:r>
          </a:p>
          <a:p>
            <a:pPr>
              <a:spcBef>
                <a:spcPct val="50000"/>
              </a:spcBef>
            </a:pPr>
            <a:r>
              <a:rPr lang="it-IT" b="1" u="none">
                <a:solidFill>
                  <a:srgbClr val="663300"/>
                </a:solidFill>
                <a:latin typeface="Tahoma" pitchFamily="34" charset="0"/>
              </a:rPr>
              <a:t>Da lunedì a venerdì dalle ore 09.00 alle ore 13.00</a:t>
            </a:r>
          </a:p>
          <a:p>
            <a:pPr>
              <a:spcBef>
                <a:spcPct val="50000"/>
              </a:spcBef>
            </a:pPr>
            <a:r>
              <a:rPr lang="it-IT" b="1" u="none">
                <a:solidFill>
                  <a:srgbClr val="663300"/>
                </a:solidFill>
                <a:latin typeface="Tahoma" pitchFamily="34" charset="0"/>
              </a:rPr>
              <a:t>Martedì dalle ore 15.30 alle ore 17.30</a:t>
            </a:r>
            <a:r>
              <a:rPr lang="it-IT" sz="2000" u="none">
                <a:solidFill>
                  <a:srgbClr val="FFFF00"/>
                </a:solidFill>
                <a:latin typeface="Tahoma" pitchFamily="34" charset="0"/>
              </a:rPr>
              <a:t> </a:t>
            </a:r>
          </a:p>
        </p:txBody>
      </p:sp>
      <p:sp useBgFill="1">
        <p:nvSpPr>
          <p:cNvPr id="2" name="Avanti o successivo 1">
            <a:hlinkClick r:id="" action="ppaction://hlinkshowjump?jump=nextslide" highlightClick="1"/>
          </p:cNvPr>
          <p:cNvSpPr>
            <a:spLocks noChangeAspect="1"/>
          </p:cNvSpPr>
          <p:nvPr/>
        </p:nvSpPr>
        <p:spPr bwMode="auto">
          <a:xfrm>
            <a:off x="7884368" y="6211599"/>
            <a:ext cx="324000" cy="324000"/>
          </a:xfrm>
          <a:prstGeom prst="actionButtonForwardNex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3" name="Ritorno 2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497850" y="6211600"/>
            <a:ext cx="324000" cy="323999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10000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2234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404813"/>
            <a:ext cx="8640763" cy="569118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CHE TIPO DI DOCUMENTAZIONE È NECESSARIO PRESENTARE?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1600" b="1" dirty="0" smtClean="0">
              <a:solidFill>
                <a:srgbClr val="FFFF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1600" b="1" dirty="0" smtClean="0">
              <a:solidFill>
                <a:srgbClr val="FFFF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1800" b="1" dirty="0" smtClean="0">
                <a:solidFill>
                  <a:srgbClr val="FFFF00"/>
                </a:solidFill>
                <a:latin typeface="Tahoma" pitchFamily="34" charset="0"/>
              </a:rPr>
              <a:t>Scuola primaria: </a:t>
            </a:r>
            <a:r>
              <a:rPr lang="it-IT" sz="1800" dirty="0" smtClean="0">
                <a:solidFill>
                  <a:srgbClr val="663300"/>
                </a:solidFill>
                <a:latin typeface="Tahoma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1800" dirty="0" smtClean="0">
                <a:solidFill>
                  <a:srgbClr val="663300"/>
                </a:solidFill>
                <a:latin typeface="Tahoma" pitchFamily="34" charset="0"/>
              </a:rPr>
              <a:t>     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Gli alunni frequentanti le scuole primarie hanno diritto alla fornitura gratuita dei libri di testo indipendentemente dalla situazione reddituale del nucleo familiare: nessuna documentazione è richiesta. La procedura viene attivata dal Comune in collaborazione con le direzioni didattiche che distribuiscono ad inizio anno scolastico le cedole librarie.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1800" b="1" dirty="0" smtClean="0">
                <a:solidFill>
                  <a:srgbClr val="FFFF00"/>
                </a:solidFill>
                <a:latin typeface="Tahoma" pitchFamily="34" charset="0"/>
              </a:rPr>
              <a:t>Scuole secondarie di 1° e 2° grado: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     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I genitori di alunni frequentanti la scuola secondaria di 1°  grado e di quelli frequentanti le scuole secondarie di 2° grado dovranno presentare agli uffici amministrativi della scuola frequentata dai propri figli certificazione della situazione economica equivalente, il cui parametro ISEE deve essere inferiore o pari ad € 10.632,92.</a:t>
            </a:r>
            <a:endParaRPr lang="it-IT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b="1" dirty="0" smtClean="0">
              <a:solidFill>
                <a:srgbClr val="FFFF00"/>
              </a:solidFill>
              <a:latin typeface="Tahoma" pitchFamily="34" charset="0"/>
            </a:endParaRPr>
          </a:p>
        </p:txBody>
      </p:sp>
      <p:sp useBgFill="1">
        <p:nvSpPr>
          <p:cNvPr id="2" name="Indietro o precedente 1">
            <a:hlinkClick r:id="" action="ppaction://hlinkshowjump?jump=previousslide" highlightClick="1"/>
          </p:cNvPr>
          <p:cNvSpPr>
            <a:spLocks noChangeAspect="1"/>
          </p:cNvSpPr>
          <p:nvPr/>
        </p:nvSpPr>
        <p:spPr bwMode="auto">
          <a:xfrm>
            <a:off x="7009416" y="6044604"/>
            <a:ext cx="324000" cy="324000"/>
          </a:xfrm>
          <a:prstGeom prst="actionButtonBackPrevious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6" name="Ritorno 5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406925" y="6024493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7" name="Avanti o successivo 6">
            <a:hlinkClick r:id="" action="ppaction://hlinkshowjump?jump=nextslide" highlightClick="1"/>
          </p:cNvPr>
          <p:cNvSpPr>
            <a:spLocks noChangeAspect="1"/>
          </p:cNvSpPr>
          <p:nvPr/>
        </p:nvSpPr>
        <p:spPr bwMode="auto">
          <a:xfrm>
            <a:off x="7764382" y="6021288"/>
            <a:ext cx="324000" cy="324000"/>
          </a:xfrm>
          <a:prstGeom prst="actionButtonForwardNex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1800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2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2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490" name="Rectangle 20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 u="none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 u="none">
                <a:solidFill>
                  <a:srgbClr val="FFFF00"/>
                </a:solidFill>
                <a:latin typeface="Tahoma" pitchFamily="34" charset="0"/>
              </a:rPr>
            </a:br>
            <a:endParaRPr lang="it-IT" sz="4400" u="none">
              <a:solidFill>
                <a:schemeClr val="tx2"/>
              </a:solidFill>
            </a:endParaRP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0" y="0"/>
            <a:ext cx="2484438" cy="6065838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t-IT" sz="2400" u="none">
                <a:latin typeface="Times New Roman" pitchFamily="18" charset="0"/>
              </a:rPr>
              <a:t>.</a:t>
            </a:r>
            <a:endParaRPr lang="it-IT"/>
          </a:p>
        </p:txBody>
      </p:sp>
      <p:sp>
        <p:nvSpPr>
          <p:cNvPr id="204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492375"/>
            <a:ext cx="8229600" cy="2016125"/>
          </a:xfrm>
        </p:spPr>
        <p:txBody>
          <a:bodyPr/>
          <a:lstStyle/>
          <a:p>
            <a:pPr eaLnBrk="1" hangingPunct="1"/>
            <a:r>
              <a:rPr lang="it-IT" sz="3200" b="1" smtClean="0">
                <a:solidFill>
                  <a:srgbClr val="FFFF00"/>
                </a:solidFill>
                <a:latin typeface="Tahoma" pitchFamily="34" charset="0"/>
              </a:rPr>
              <a:t>ASSESSORATO PUBBLICA ISTRUZIONE</a:t>
            </a:r>
            <a:r>
              <a:rPr lang="it-IT" sz="1600" b="1" smtClean="0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1600" b="1" smtClean="0">
                <a:solidFill>
                  <a:srgbClr val="FFFF00"/>
                </a:solidFill>
                <a:latin typeface="Tahoma" pitchFamily="34" charset="0"/>
              </a:rPr>
            </a:br>
            <a:r>
              <a:rPr lang="it-IT" sz="1600" b="1" smtClean="0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1600" b="1" smtClean="0">
                <a:solidFill>
                  <a:srgbClr val="FFFF00"/>
                </a:solidFill>
                <a:latin typeface="Tahoma" pitchFamily="34" charset="0"/>
              </a:rPr>
            </a:br>
            <a:r>
              <a:rPr lang="it-IT" sz="2400" b="1" smtClean="0">
                <a:solidFill>
                  <a:srgbClr val="FFFF00"/>
                </a:solidFill>
                <a:latin typeface="Tahoma" pitchFamily="34" charset="0"/>
              </a:rPr>
              <a:t>“DOMANDE CHE FAI, RISPOSTE CHE TROVI”</a:t>
            </a:r>
            <a:br>
              <a:rPr lang="it-IT" sz="2400" b="1" smtClean="0">
                <a:solidFill>
                  <a:srgbClr val="FFFF00"/>
                </a:solidFill>
                <a:latin typeface="Tahoma" pitchFamily="34" charset="0"/>
              </a:rPr>
            </a:br>
            <a:r>
              <a:rPr lang="it-IT" sz="2400" b="1" smtClean="0">
                <a:solidFill>
                  <a:srgbClr val="FFFF00"/>
                </a:solidFill>
                <a:latin typeface="Tahoma" pitchFamily="34" charset="0"/>
              </a:rPr>
              <a:t>(</a:t>
            </a:r>
            <a:r>
              <a:rPr lang="it-IT" sz="1800" b="1" smtClean="0">
                <a:solidFill>
                  <a:srgbClr val="FFFF00"/>
                </a:solidFill>
                <a:latin typeface="Tahoma" pitchFamily="34" charset="0"/>
              </a:rPr>
              <a:t>guida ai servizi scolastici erogati dal Comune di Rossano)</a:t>
            </a:r>
            <a:endParaRPr lang="it-IT" sz="2400" b="1" smtClean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04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5084763"/>
            <a:ext cx="8147050" cy="11811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sz="2800" smtClean="0">
                <a:solidFill>
                  <a:srgbClr val="663300"/>
                </a:solidFill>
                <a:latin typeface="Tahoma" pitchFamily="34" charset="0"/>
              </a:rPr>
              <a:t>Via Martucci, Palazzo della Cultura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sz="2800" smtClean="0">
                <a:solidFill>
                  <a:srgbClr val="663300"/>
                </a:solidFill>
                <a:latin typeface="Tahoma" pitchFamily="34" charset="0"/>
              </a:rPr>
              <a:t>(ex convento S. Bernardino)</a:t>
            </a:r>
            <a:endParaRPr lang="it-IT" sz="2800" b="1" smtClean="0">
              <a:solidFill>
                <a:srgbClr val="663300"/>
              </a:solidFill>
              <a:latin typeface="Tahoma" pitchFamily="34" charset="0"/>
            </a:endParaRPr>
          </a:p>
        </p:txBody>
      </p:sp>
      <p:pic>
        <p:nvPicPr>
          <p:cNvPr id="20496" name="Picture 11" descr="Logo-u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692150"/>
            <a:ext cx="1511300" cy="1014413"/>
          </a:xfrm>
        </p:spPr>
      </p:pic>
      <p:pic>
        <p:nvPicPr>
          <p:cNvPr id="20497" name="Picture 13" descr="Rossano-Stemm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838" y="333375"/>
            <a:ext cx="1244600" cy="1628775"/>
          </a:xfrm>
          <a:prstGeom prst="rect">
            <a:avLst/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8" name="Picture 15" descr="stemma-della-repubblica-italiana-colori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43675" y="404813"/>
            <a:ext cx="1341438" cy="1511300"/>
          </a:xfrm>
        </p:spPr>
      </p:pic>
    </p:spTree>
  </p:cSld>
  <p:clrMapOvr>
    <a:masterClrMapping/>
  </p:clrMapOvr>
  <p:transition spd="slow" advClick="0" advTm="2000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4282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542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836613"/>
            <a:ext cx="77724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it-IT" sz="1800" b="1" dirty="0" smtClean="0">
              <a:solidFill>
                <a:srgbClr val="FFFF00"/>
              </a:solidFill>
              <a:latin typeface="Tahoma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CHI PUÒ FARE LA RICHIESTA?</a:t>
            </a:r>
            <a:r>
              <a:rPr lang="it-IT" sz="1800" b="1" dirty="0" smtClean="0">
                <a:solidFill>
                  <a:srgbClr val="FFFF00"/>
                </a:solidFill>
                <a:latin typeface="Tahoma" pitchFamily="34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400" b="1" dirty="0" smtClean="0">
                <a:solidFill>
                  <a:srgbClr val="663300"/>
                </a:solidFill>
                <a:latin typeface="Tahoma" pitchFamily="34" charset="0"/>
              </a:rPr>
              <a:t>    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I genitori di alunni frequentanti la scuola secondaria di 1° e 2 ° grado, la cui situazione  economica  equivalente, parametro ISEE, sia inferiore o uguale ad euro 10.632,92.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QUANDO FARE LA RICHIESTA?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400" b="1" dirty="0" smtClean="0">
                <a:solidFill>
                  <a:srgbClr val="663300"/>
                </a:solidFill>
                <a:latin typeface="Tahoma" pitchFamily="34" charset="0"/>
              </a:rPr>
              <a:t>    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Annualmente, su avviso dato dagli uffici della pubblica istruzione del Comune alle scuole.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CHI HA DIRITTO AL SERVIZIO?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b="1" dirty="0" smtClean="0">
                <a:solidFill>
                  <a:srgbClr val="663300"/>
                </a:solidFill>
                <a:latin typeface="Tahoma" pitchFamily="34" charset="0"/>
              </a:rPr>
              <a:t>    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Gli alunni frequentanti la scuola secondaria di 1° e 2° grado le cui famiglie hanno un reddito ISEE inferiore o uguale ad euro 10.632,92 hanno diritto al rimborso parziale delle spese sostenute per l’acquisto della dotazione libraria.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800" dirty="0" smtClean="0">
              <a:latin typeface="Tahoma" pitchFamily="34" charset="0"/>
            </a:endParaRPr>
          </a:p>
        </p:txBody>
      </p:sp>
      <p:sp useBgFill="1">
        <p:nvSpPr>
          <p:cNvPr id="2" name="Indietro o precedente 1">
            <a:hlinkClick r:id="" action="ppaction://hlinkshowjump?jump=previousslide" highlightClick="1"/>
          </p:cNvPr>
          <p:cNvSpPr>
            <a:spLocks noChangeAspect="1"/>
          </p:cNvSpPr>
          <p:nvPr/>
        </p:nvSpPr>
        <p:spPr bwMode="auto">
          <a:xfrm>
            <a:off x="6732240" y="6165304"/>
            <a:ext cx="324000" cy="324000"/>
          </a:xfrm>
          <a:prstGeom prst="actionButtonBackPrevious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6" name="Ritorno 5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091363" y="6165304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7" name="Avanti o successivo 6">
            <a:hlinkClick r:id="" action="ppaction://hlinkshowjump?jump=nextslide" highlightClick="1"/>
          </p:cNvPr>
          <p:cNvSpPr>
            <a:spLocks noChangeAspect="1"/>
          </p:cNvSpPr>
          <p:nvPr/>
        </p:nvSpPr>
        <p:spPr bwMode="auto">
          <a:xfrm>
            <a:off x="7460428" y="6165304"/>
            <a:ext cx="324000" cy="324000"/>
          </a:xfrm>
          <a:prstGeom prst="actionButtonForwardNex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14000">
    <p:split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6330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76250"/>
            <a:ext cx="7772400" cy="54721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COSA FARE?</a:t>
            </a:r>
            <a:r>
              <a:rPr lang="it-IT" sz="1800" b="1" smtClean="0">
                <a:solidFill>
                  <a:srgbClr val="FFFF00"/>
                </a:solidFill>
                <a:latin typeface="Tahoma" pitchFamily="34" charset="0"/>
              </a:rPr>
              <a:t> </a:t>
            </a:r>
          </a:p>
          <a:p>
            <a:pPr algn="just" eaLnBrk="1" hangingPunct="1">
              <a:buFontTx/>
              <a:buNone/>
            </a:pPr>
            <a:r>
              <a:rPr lang="it-IT" b="1" smtClean="0">
                <a:solidFill>
                  <a:srgbClr val="663300"/>
                </a:solidFill>
                <a:latin typeface="Tahoma" pitchFamily="34" charset="0"/>
              </a:rPr>
              <a:t>   </a:t>
            </a:r>
            <a:r>
              <a:rPr lang="it-IT" sz="2000" u="sng" smtClean="0">
                <a:solidFill>
                  <a:srgbClr val="663300"/>
                </a:solidFill>
                <a:latin typeface="Tahoma" pitchFamily="34" charset="0"/>
              </a:rPr>
              <a:t>La domanda</a:t>
            </a: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, formulata su apposita modulistica da ritirare presso gli uffici amministrativi della scuola, deve essere </a:t>
            </a:r>
            <a:r>
              <a:rPr lang="it-IT" sz="2000" u="sng" smtClean="0">
                <a:solidFill>
                  <a:srgbClr val="663300"/>
                </a:solidFill>
                <a:latin typeface="Tahoma" pitchFamily="34" charset="0"/>
              </a:rPr>
              <a:t>presentata unitamente alla certificazione ISEE</a:t>
            </a: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 presso gli stessi uffici amministrativi che provvederanno a trasmettere il tutto all’ufficio Comunale competente.</a:t>
            </a:r>
          </a:p>
          <a:p>
            <a:pPr eaLnBrk="1" hangingPunct="1">
              <a:buFontTx/>
              <a:buNone/>
            </a:pPr>
            <a:endParaRPr lang="it-IT" sz="2000" smtClean="0">
              <a:solidFill>
                <a:srgbClr val="663300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QUANDO VIENE EROGATO IL CONTRIBUTO?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b="1" smtClean="0">
                <a:solidFill>
                  <a:srgbClr val="663300"/>
                </a:solidFill>
                <a:latin typeface="Tahoma" pitchFamily="34" charset="0"/>
              </a:rPr>
              <a:t>   </a:t>
            </a: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Entro due mesi circa dalla conclusione delle procedure amministrative e contabili previste,</a:t>
            </a:r>
            <a:r>
              <a:rPr lang="it-IT" sz="2000" b="1" smtClean="0">
                <a:solidFill>
                  <a:srgbClr val="663300"/>
                </a:solidFill>
                <a:latin typeface="Tahoma" pitchFamily="34" charset="0"/>
              </a:rPr>
              <a:t> </a:t>
            </a: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alle famiglie che hanno diritto al rimborso parziale delle spese sostenute per la dotazione libraria verrà erogato</a:t>
            </a:r>
            <a:r>
              <a:rPr lang="it-IT" sz="2000" b="1" smtClean="0">
                <a:solidFill>
                  <a:srgbClr val="663300"/>
                </a:solidFill>
                <a:latin typeface="Tahoma" pitchFamily="34" charset="0"/>
              </a:rPr>
              <a:t> </a:t>
            </a: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un contributo in relazione alla fascia di reddito di appartenenza.</a:t>
            </a:r>
          </a:p>
        </p:txBody>
      </p:sp>
      <p:sp useBgFill="1">
        <p:nvSpPr>
          <p:cNvPr id="2" name="Indietro o precedente 1">
            <a:hlinkClick r:id="" action="ppaction://hlinkshowjump?jump=previousslide" highlightClick="1"/>
          </p:cNvPr>
          <p:cNvSpPr>
            <a:spLocks noChangeAspect="1"/>
          </p:cNvSpPr>
          <p:nvPr/>
        </p:nvSpPr>
        <p:spPr bwMode="auto">
          <a:xfrm>
            <a:off x="6876256" y="5697288"/>
            <a:ext cx="324000" cy="324000"/>
          </a:xfrm>
          <a:prstGeom prst="actionButtonBackPrevious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6" name="Ritorno 5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242599" y="5672236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15000">
    <p:check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mens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 advClick="0" advTm="2000"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9402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5940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0"/>
            <a:ext cx="7772400" cy="1470025"/>
          </a:xfrm>
        </p:spPr>
        <p:txBody>
          <a:bodyPr/>
          <a:lstStyle/>
          <a:p>
            <a:pPr eaLnBrk="1" hangingPunct="1"/>
            <a:r>
              <a:rPr lang="it-IT" sz="2800" b="1" smtClean="0">
                <a:solidFill>
                  <a:srgbClr val="FFFF00"/>
                </a:solidFill>
                <a:latin typeface="Tahoma" pitchFamily="34" charset="0"/>
              </a:rPr>
              <a:t>REFEZIONE SCOLASTICA</a:t>
            </a:r>
          </a:p>
        </p:txBody>
      </p:sp>
      <p:sp>
        <p:nvSpPr>
          <p:cNvPr id="5940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268413"/>
            <a:ext cx="8208962" cy="48974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1800" b="1" dirty="0" smtClean="0">
                <a:solidFill>
                  <a:srgbClr val="FFFF00"/>
                </a:solidFill>
                <a:latin typeface="Tahoma" pitchFamily="34" charset="0"/>
              </a:rPr>
              <a:t>A CHI CHIEDERE INFORMAZIONI SUL SERVIZIO?</a:t>
            </a:r>
          </a:p>
          <a:p>
            <a:pPr eaLnBrk="1" hangingPunct="1">
              <a:lnSpc>
                <a:spcPct val="80000"/>
              </a:lnSpc>
            </a:pPr>
            <a:endParaRPr lang="it-IT" sz="1800" b="1" dirty="0" smtClean="0">
              <a:solidFill>
                <a:srgbClr val="663300"/>
              </a:solidFill>
              <a:latin typeface="Tahoma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Al Comune di Rossano servizi Pubblica Istruzione - Via Martucci – Rossano:</a:t>
            </a:r>
          </a:p>
          <a:p>
            <a:pPr algn="l" eaLnBrk="1" hangingPunct="1">
              <a:lnSpc>
                <a:spcPct val="80000"/>
              </a:lnSpc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 </a:t>
            </a:r>
            <a:r>
              <a:rPr lang="it-IT" sz="2000" dirty="0" err="1" smtClean="0">
                <a:solidFill>
                  <a:srgbClr val="663300"/>
                </a:solidFill>
                <a:latin typeface="Tahoma" pitchFamily="34" charset="0"/>
              </a:rPr>
              <a:t>Sigismina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</a:t>
            </a:r>
            <a:r>
              <a:rPr lang="it-IT" sz="2000" dirty="0" err="1" smtClean="0">
                <a:solidFill>
                  <a:srgbClr val="663300"/>
                </a:solidFill>
                <a:latin typeface="Tahoma" pitchFamily="34" charset="0"/>
              </a:rPr>
              <a:t>Promenzio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  0983/529501</a:t>
            </a:r>
          </a:p>
          <a:p>
            <a:pPr algn="l" eaLnBrk="1" hangingPunct="1">
              <a:lnSpc>
                <a:spcPct val="80000"/>
              </a:lnSpc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 Annamaria Del Zio      0983/529503</a:t>
            </a:r>
          </a:p>
          <a:p>
            <a:pPr algn="l" eaLnBrk="1" hangingPunct="1">
              <a:lnSpc>
                <a:spcPct val="80000"/>
              </a:lnSpc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 Angela Scopato          0983/529641</a:t>
            </a:r>
          </a:p>
          <a:p>
            <a:pPr algn="l" eaLnBrk="1" hangingPunct="1">
              <a:lnSpc>
                <a:spcPct val="80000"/>
              </a:lnSpc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 Francesco </a:t>
            </a:r>
            <a:r>
              <a:rPr lang="it-IT" sz="2000" dirty="0" err="1" smtClean="0">
                <a:solidFill>
                  <a:srgbClr val="663300"/>
                </a:solidFill>
                <a:latin typeface="Tahoma" pitchFamily="34" charset="0"/>
              </a:rPr>
              <a:t>Piterà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     </a:t>
            </a:r>
            <a:r>
              <a:rPr lang="it-IT" sz="2000" dirty="0">
                <a:solidFill>
                  <a:srgbClr val="663300"/>
                </a:solidFill>
                <a:latin typeface="Tahoma" pitchFamily="34" charset="0"/>
              </a:rPr>
              <a:t>  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0983/529641</a:t>
            </a:r>
          </a:p>
          <a:p>
            <a:pPr algn="l" eaLnBrk="1" hangingPunct="1">
              <a:lnSpc>
                <a:spcPct val="80000"/>
              </a:lnSpc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 Alfredo Veneziano      0983/529510    </a:t>
            </a:r>
          </a:p>
          <a:p>
            <a:pPr algn="l" eaLnBrk="1" hangingPunct="1">
              <a:lnSpc>
                <a:spcPct val="80000"/>
              </a:lnSpc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Agli Uffici Amministrativi delle scuole ove è istituito il servizio di refezione:</a:t>
            </a:r>
          </a:p>
          <a:p>
            <a:pPr algn="l" eaLnBrk="1" hangingPunct="1">
              <a:lnSpc>
                <a:spcPct val="80000"/>
              </a:lnSpc>
            </a:pPr>
            <a:endParaRPr lang="it-IT" sz="1400" dirty="0" smtClean="0">
              <a:solidFill>
                <a:srgbClr val="663300"/>
              </a:solidFill>
              <a:latin typeface="Tahoma" pitchFamily="34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 I Circolo Didattico      0983/520025</a:t>
            </a:r>
          </a:p>
          <a:p>
            <a:pPr algn="l" eaLnBrk="1" hangingPunct="1">
              <a:lnSpc>
                <a:spcPct val="80000"/>
              </a:lnSpc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II Circolo Didattico      0983/512197</a:t>
            </a:r>
          </a:p>
          <a:p>
            <a:pPr algn="l" eaLnBrk="1" hangingPunct="1">
              <a:lnSpc>
                <a:spcPct val="80000"/>
              </a:lnSpc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III Circolo Didattico     0983/515594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  <a:p>
            <a:pPr algn="l" eaLnBrk="1" hangingPunct="1">
              <a:lnSpc>
                <a:spcPct val="80000"/>
              </a:lnSpc>
            </a:pPr>
            <a:endParaRPr lang="it-IT" sz="1400" dirty="0" smtClean="0">
              <a:solidFill>
                <a:srgbClr val="663300"/>
              </a:solidFill>
            </a:endParaRPr>
          </a:p>
          <a:p>
            <a:pPr algn="l" eaLnBrk="1" hangingPunct="1">
              <a:lnSpc>
                <a:spcPct val="80000"/>
              </a:lnSpc>
            </a:pPr>
            <a:endParaRPr lang="it-IT" sz="1600" dirty="0" smtClean="0"/>
          </a:p>
        </p:txBody>
      </p:sp>
      <p:sp useBgFill="1">
        <p:nvSpPr>
          <p:cNvPr id="2" name="Avanti o successivo 1">
            <a:hlinkClick r:id="" action="ppaction://hlinkshowjump?jump=nextslide" highlightClick="1"/>
          </p:cNvPr>
          <p:cNvSpPr>
            <a:spLocks noChangeAspect="1"/>
          </p:cNvSpPr>
          <p:nvPr/>
        </p:nvSpPr>
        <p:spPr bwMode="auto">
          <a:xfrm>
            <a:off x="7452320" y="6093294"/>
            <a:ext cx="324000" cy="324000"/>
          </a:xfrm>
          <a:prstGeom prst="actionButtonForwardNex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3" name="Ritorno 2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091363" y="6093294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12000">
    <p:plu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61450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6145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DESCRIZIONE DEL SERVIZIO</a:t>
            </a:r>
          </a:p>
        </p:txBody>
      </p:sp>
      <p:sp>
        <p:nvSpPr>
          <p:cNvPr id="61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316865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        Del servizio mensa usufruiscono gli alunni frequentanti le scuole dell’infanzia e le scuole elementari che funzionano a tempo pieno o, eventualmente, scuole secondarie di I grado funzionanti.</a:t>
            </a:r>
          </a:p>
          <a:p>
            <a:pPr marL="609600" indent="-609600" algn="just" eaLnBrk="1" hangingPunct="1">
              <a:buFontTx/>
              <a:buNone/>
            </a:pPr>
            <a:endParaRPr lang="it-IT" sz="2000" smtClean="0">
              <a:solidFill>
                <a:srgbClr val="663300"/>
              </a:solidFill>
              <a:latin typeface="Tahoma" pitchFamily="34" charset="0"/>
            </a:endParaRPr>
          </a:p>
          <a:p>
            <a:pPr marL="609600" indent="-609600" algn="just" eaLnBrk="1" hangingPunct="1">
              <a:buFontTx/>
              <a:buNone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L’istituzione del servizio di refezione scolastica viene concessa dal </a:t>
            </a:r>
          </a:p>
          <a:p>
            <a:pPr marL="609600" indent="-609600" algn="just" eaLnBrk="1" hangingPunct="1">
              <a:buFontTx/>
              <a:buNone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Comune se trattasi di scuole primarie o secondarie di I grado, è invece </a:t>
            </a:r>
          </a:p>
          <a:p>
            <a:pPr marL="609600" indent="-609600" algn="just" eaLnBrk="1" hangingPunct="1">
              <a:buFontTx/>
              <a:buNone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obbligatoria per le scuole dell’infanzia.</a:t>
            </a:r>
          </a:p>
          <a:p>
            <a:pPr marL="609600" indent="-609600" eaLnBrk="1" hangingPunct="1">
              <a:buFontTx/>
              <a:buNone/>
            </a:pPr>
            <a:endParaRPr lang="it-IT" sz="2000" smtClean="0">
              <a:solidFill>
                <a:srgbClr val="663300"/>
              </a:solidFill>
              <a:latin typeface="Tahoma" pitchFamily="34" charset="0"/>
            </a:endParaRPr>
          </a:p>
        </p:txBody>
      </p:sp>
      <p:sp useBgFill="1">
        <p:nvSpPr>
          <p:cNvPr id="2" name="Indietro o precedente 1">
            <a:hlinkClick r:id="" action="ppaction://hlinkshowjump?jump=previousslide" highlightClick="1"/>
          </p:cNvPr>
          <p:cNvSpPr>
            <a:spLocks noChangeAspect="1"/>
          </p:cNvSpPr>
          <p:nvPr/>
        </p:nvSpPr>
        <p:spPr bwMode="auto">
          <a:xfrm>
            <a:off x="6948264" y="5791200"/>
            <a:ext cx="324000" cy="324000"/>
          </a:xfrm>
          <a:prstGeom prst="actionButtonBackPrevious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3" name="Ritorno 2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300558" y="5785034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7" name="Avanti o successivo 6">
            <a:hlinkClick r:id="" action="ppaction://hlinkshowjump?jump=nextslide" highlightClick="1"/>
          </p:cNvPr>
          <p:cNvSpPr>
            <a:spLocks noChangeAspect="1"/>
          </p:cNvSpPr>
          <p:nvPr/>
        </p:nvSpPr>
        <p:spPr bwMode="auto">
          <a:xfrm>
            <a:off x="7624558" y="5791200"/>
            <a:ext cx="324000" cy="324000"/>
          </a:xfrm>
          <a:prstGeom prst="actionButtonForwardNex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7000">
    <p:comb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7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63498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63499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7112"/>
          </a:xfrm>
        </p:spPr>
        <p:txBody>
          <a:bodyPr/>
          <a:lstStyle/>
          <a:p>
            <a:pPr eaLnBrk="1" hangingPunct="1"/>
            <a:r>
              <a:rPr lang="it-IT" smtClean="0"/>
              <a:t/>
            </a:r>
            <a:br>
              <a:rPr lang="it-IT" smtClean="0"/>
            </a:br>
            <a:r>
              <a:rPr lang="it-IT" smtClean="0"/>
              <a:t/>
            </a:r>
            <a:br>
              <a:rPr lang="it-IT" smtClean="0"/>
            </a:br>
            <a:r>
              <a:rPr lang="it-IT" smtClean="0"/>
              <a:t/>
            </a:r>
            <a:br>
              <a:rPr lang="it-IT" smtClean="0"/>
            </a:br>
            <a:endParaRPr lang="it-IT" smtClean="0"/>
          </a:p>
        </p:txBody>
      </p:sp>
      <p:sp>
        <p:nvSpPr>
          <p:cNvPr id="63500" name="Titolo 1"/>
          <p:cNvSpPr txBox="1">
            <a:spLocks/>
          </p:cNvSpPr>
          <p:nvPr/>
        </p:nvSpPr>
        <p:spPr bwMode="auto">
          <a:xfrm>
            <a:off x="609600" y="427038"/>
            <a:ext cx="8229600" cy="610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it-IT" sz="2000">
              <a:solidFill>
                <a:srgbClr val="FFFF00"/>
              </a:solidFill>
              <a:latin typeface="Tahoma" pitchFamily="34" charset="0"/>
            </a:endParaRPr>
          </a:p>
          <a:p>
            <a:pPr algn="ctr"/>
            <a:endParaRPr lang="it-IT" sz="2000">
              <a:solidFill>
                <a:srgbClr val="FFFF00"/>
              </a:solidFill>
              <a:latin typeface="Tahoma" pitchFamily="34" charset="0"/>
            </a:endParaRPr>
          </a:p>
          <a:p>
            <a:pPr algn="ctr"/>
            <a:r>
              <a:rPr lang="it-IT" sz="2000" b="1" u="none">
                <a:solidFill>
                  <a:srgbClr val="FFFF00"/>
                </a:solidFill>
                <a:latin typeface="Tahoma" pitchFamily="34" charset="0"/>
              </a:rPr>
              <a:t>LE SCUOLE OVE IL SERVIZIO È ISTITUITO SONO:</a:t>
            </a:r>
          </a:p>
          <a:p>
            <a:pPr algn="ctr"/>
            <a:endParaRPr lang="it-IT" sz="2000" u="none">
              <a:solidFill>
                <a:srgbClr val="FFFF00"/>
              </a:solidFill>
              <a:latin typeface="Tahoma" pitchFamily="34" charset="0"/>
            </a:endParaRPr>
          </a:p>
          <a:p>
            <a:endParaRPr lang="it-IT" sz="2000">
              <a:solidFill>
                <a:srgbClr val="663300"/>
              </a:solidFill>
              <a:latin typeface="Tahoma" pitchFamily="34" charset="0"/>
            </a:endParaRPr>
          </a:p>
          <a:p>
            <a:r>
              <a:rPr lang="it-IT" sz="2000" u="none">
                <a:solidFill>
                  <a:srgbClr val="663300"/>
                </a:solidFill>
                <a:latin typeface="Tahoma" pitchFamily="34" charset="0"/>
              </a:rPr>
              <a:t>        N° 14 scuole dell’infanzia (5gg a settimana);</a:t>
            </a:r>
          </a:p>
          <a:p>
            <a:r>
              <a:rPr lang="it-IT" sz="2000" u="none">
                <a:solidFill>
                  <a:srgbClr val="663300"/>
                </a:solidFill>
                <a:latin typeface="Tahoma" pitchFamily="34" charset="0"/>
              </a:rPr>
              <a:t>        N° 5 scuole elementari a tempo pieno (5gg a settimana);</a:t>
            </a:r>
          </a:p>
          <a:p>
            <a:r>
              <a:rPr lang="it-IT" sz="2000" u="none">
                <a:solidFill>
                  <a:srgbClr val="663300"/>
                </a:solidFill>
                <a:latin typeface="Tahoma" pitchFamily="34" charset="0"/>
              </a:rPr>
              <a:t>        N° 1 scuola secondaria di I grado (2gg a settimana)</a:t>
            </a:r>
          </a:p>
          <a:p>
            <a:endParaRPr lang="it-IT" sz="2000" u="none">
              <a:solidFill>
                <a:srgbClr val="663300"/>
              </a:solidFill>
              <a:latin typeface="Tahoma" pitchFamily="34" charset="0"/>
            </a:endParaRPr>
          </a:p>
          <a:p>
            <a:endParaRPr lang="it-IT" sz="2000" u="none">
              <a:solidFill>
                <a:srgbClr val="663300"/>
              </a:solidFill>
              <a:latin typeface="Tahoma" pitchFamily="34" charset="0"/>
            </a:endParaRPr>
          </a:p>
          <a:p>
            <a:r>
              <a:rPr lang="it-IT" sz="2000" u="none">
                <a:solidFill>
                  <a:srgbClr val="663300"/>
                </a:solidFill>
                <a:latin typeface="Tahoma" pitchFamily="34" charset="0"/>
              </a:rPr>
              <a:t>La gestione triennale del servizio mensa è affidata dal Comune di </a:t>
            </a:r>
          </a:p>
          <a:p>
            <a:r>
              <a:rPr lang="it-IT" sz="2000" u="none">
                <a:solidFill>
                  <a:srgbClr val="663300"/>
                </a:solidFill>
                <a:latin typeface="Tahoma" pitchFamily="34" charset="0"/>
              </a:rPr>
              <a:t>Rossano, a seguito espletamento di gara, a ditta specializzata nel </a:t>
            </a:r>
          </a:p>
          <a:p>
            <a:r>
              <a:rPr lang="it-IT" sz="2000" u="none">
                <a:solidFill>
                  <a:srgbClr val="663300"/>
                </a:solidFill>
                <a:latin typeface="Tahoma" pitchFamily="34" charset="0"/>
              </a:rPr>
              <a:t>settore della ristorazione.</a:t>
            </a:r>
          </a:p>
        </p:txBody>
      </p:sp>
      <p:sp useBgFill="1">
        <p:nvSpPr>
          <p:cNvPr id="2" name="Indietro o precedente 1">
            <a:hlinkClick r:id="" action="ppaction://hlinkshowjump?jump=previousslide" highlightClick="1"/>
          </p:cNvPr>
          <p:cNvSpPr>
            <a:spLocks noChangeAspect="1"/>
          </p:cNvSpPr>
          <p:nvPr/>
        </p:nvSpPr>
        <p:spPr bwMode="auto">
          <a:xfrm>
            <a:off x="6732240" y="5589240"/>
            <a:ext cx="324000" cy="324000"/>
          </a:xfrm>
          <a:prstGeom prst="actionButtonBackPrevious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3" name="Ritorno 2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091362" y="5589240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4" name="Avanti o successivo 3">
            <a:hlinkClick r:id="" action="ppaction://hlinkshowjump?jump=nextslide" highlightClick="1"/>
          </p:cNvPr>
          <p:cNvSpPr>
            <a:spLocks noChangeAspect="1"/>
          </p:cNvSpPr>
          <p:nvPr/>
        </p:nvSpPr>
        <p:spPr bwMode="auto">
          <a:xfrm>
            <a:off x="7509649" y="5589240"/>
            <a:ext cx="324000" cy="324000"/>
          </a:xfrm>
          <a:prstGeom prst="actionButtonForwardNex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7000">
    <p:comb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64522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6452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229600" cy="1143000"/>
          </a:xfrm>
        </p:spPr>
        <p:txBody>
          <a:bodyPr/>
          <a:lstStyle/>
          <a:p>
            <a:pPr eaLnBrk="1" hangingPunct="1"/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QUALE DOCUMENTAZIONE PRESENTARE PER ACCEDERE AL SERVIZIO?</a:t>
            </a:r>
          </a:p>
        </p:txBody>
      </p:sp>
      <p:sp>
        <p:nvSpPr>
          <p:cNvPr id="64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784"/>
            <a:ext cx="8229600" cy="5373216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Le famiglie interessate al servizio dovranno presentare domanda su </a:t>
            </a:r>
          </a:p>
          <a:p>
            <a:pPr marL="609600" indent="-609600" eaLnBrk="1" hangingPunct="1"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apposito modulo unitamente all’ISEE dell’anno precedente agli uffici </a:t>
            </a:r>
          </a:p>
          <a:p>
            <a:pPr marL="609600" indent="-609600" eaLnBrk="1" hangingPunct="1"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comunali siti in: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Per gli utenti delle scuole operanti a Rossano Centro, presso l’ufficio della Pubblica Istruzione sito in Via Martucci;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Per gli utenti delle scuole operanti a Rossano Scalo e Contrade, presso la delegazione comunale sito in Viale Luca De </a:t>
            </a:r>
            <a:r>
              <a:rPr lang="it-IT" sz="2000" dirty="0" err="1" smtClean="0">
                <a:solidFill>
                  <a:srgbClr val="663300"/>
                </a:solidFill>
                <a:latin typeface="Tahoma" pitchFamily="34" charset="0"/>
              </a:rPr>
              <a:t>Rosis</a:t>
            </a: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.</a:t>
            </a:r>
          </a:p>
          <a:p>
            <a:pPr marL="609600" indent="-609600" eaLnBrk="1" hangingPunct="1">
              <a:buFontTx/>
              <a:buNone/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Le famiglie che hanno una situazione economica equivalente (ISEE) </a:t>
            </a:r>
          </a:p>
          <a:p>
            <a:pPr marL="609600" indent="-609600" eaLnBrk="1" hangingPunct="1"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inferiore o pari a 2.500,00 hanno diritto all’esonero del pagamento del</a:t>
            </a:r>
          </a:p>
          <a:p>
            <a:pPr marL="609600" indent="-609600" eaLnBrk="1" hangingPunct="1"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Ticket e, in tal caso, non bisogna ritirare il blocchetto perché l’ufficio </a:t>
            </a:r>
          </a:p>
          <a:p>
            <a:pPr marL="609600" indent="-609600" eaLnBrk="1" hangingPunct="1"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Pubblica Istruzione comunicherà alla Direzione Didattica di competenza </a:t>
            </a:r>
          </a:p>
          <a:p>
            <a:pPr marL="609600" indent="-609600" eaLnBrk="1" hangingPunct="1"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il nominativo e la classe frequentata dall’alunno avente diritto, che </a:t>
            </a:r>
          </a:p>
          <a:p>
            <a:pPr marL="609600" indent="-609600" eaLnBrk="1" hangingPunct="1"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usufruirà automaticamente del servizio.</a:t>
            </a:r>
          </a:p>
          <a:p>
            <a:pPr marL="609600" indent="-609600" eaLnBrk="1" hangingPunct="1">
              <a:buFontTx/>
              <a:buNone/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</p:txBody>
      </p:sp>
      <p:sp useBgFill="1">
        <p:nvSpPr>
          <p:cNvPr id="2" name="Indietro o precedente 1">
            <a:hlinkClick r:id="" action="ppaction://hlinkshowjump?jump=previousslide" highlightClick="1"/>
          </p:cNvPr>
          <p:cNvSpPr>
            <a:spLocks noChangeAspect="1"/>
          </p:cNvSpPr>
          <p:nvPr/>
        </p:nvSpPr>
        <p:spPr bwMode="auto">
          <a:xfrm>
            <a:off x="6929363" y="6381328"/>
            <a:ext cx="324000" cy="324000"/>
          </a:xfrm>
          <a:prstGeom prst="actionButtonBackPrevious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3" name="Ritorno 2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308304" y="6381328"/>
            <a:ext cx="323155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7" name="Avanti o successivo 6">
            <a:hlinkClick r:id="" action="ppaction://hlinkshowjump?jump=nextslide" highlightClick="1"/>
          </p:cNvPr>
          <p:cNvSpPr>
            <a:spLocks noChangeAspect="1"/>
          </p:cNvSpPr>
          <p:nvPr/>
        </p:nvSpPr>
        <p:spPr bwMode="auto">
          <a:xfrm>
            <a:off x="7631459" y="6381328"/>
            <a:ext cx="324917" cy="324000"/>
          </a:xfrm>
          <a:prstGeom prst="actionButtonForwardNex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20000">
    <p:randomBa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7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8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66570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6657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/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CHI PUO’ FARE LA RICHIESTA?</a:t>
            </a:r>
          </a:p>
        </p:txBody>
      </p:sp>
      <p:sp>
        <p:nvSpPr>
          <p:cNvPr id="66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8921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Le famiglie i cui figli frequentano la scuola dell’infanzia, le scuole</a:t>
            </a:r>
          </a:p>
          <a:p>
            <a:pPr eaLnBrk="1" hangingPunct="1">
              <a:buFontTx/>
              <a:buNone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primarie a tempo pieno o le scuole secondarie di I grado a moduli.</a:t>
            </a:r>
          </a:p>
          <a:p>
            <a:pPr eaLnBrk="1" hangingPunct="1">
              <a:buFontTx/>
              <a:buNone/>
            </a:pPr>
            <a:endParaRPr lang="it-IT" sz="2000" smtClean="0">
              <a:solidFill>
                <a:srgbClr val="663300"/>
              </a:solidFill>
              <a:latin typeface="Tahoma" pitchFamily="34" charset="0"/>
            </a:endParaRPr>
          </a:p>
        </p:txBody>
      </p:sp>
      <p:sp>
        <p:nvSpPr>
          <p:cNvPr id="66573" name="Rectangle 4"/>
          <p:cNvSpPr>
            <a:spLocks noChangeArrowheads="1"/>
          </p:cNvSpPr>
          <p:nvPr/>
        </p:nvSpPr>
        <p:spPr bwMode="auto">
          <a:xfrm>
            <a:off x="323850" y="2420938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2000" b="1" u="none">
                <a:solidFill>
                  <a:srgbClr val="FFFF00"/>
                </a:solidFill>
                <a:latin typeface="Tahoma" pitchFamily="34" charset="0"/>
              </a:rPr>
              <a:t>QUANDO FARE LA RICHIESTA?</a:t>
            </a:r>
          </a:p>
        </p:txBody>
      </p:sp>
      <p:sp>
        <p:nvSpPr>
          <p:cNvPr id="66574" name="Rectangle 5"/>
          <p:cNvSpPr>
            <a:spLocks noChangeArrowheads="1"/>
          </p:cNvSpPr>
          <p:nvPr/>
        </p:nvSpPr>
        <p:spPr bwMode="auto">
          <a:xfrm>
            <a:off x="468313" y="3357563"/>
            <a:ext cx="82296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it-IT" sz="2000" u="none" dirty="0">
                <a:solidFill>
                  <a:srgbClr val="663300"/>
                </a:solidFill>
                <a:latin typeface="Tahoma" pitchFamily="34" charset="0"/>
              </a:rPr>
              <a:t>Le famiglie interessate al servizio, all’inizio dell’anno scolastico, devono </a:t>
            </a:r>
          </a:p>
          <a:p>
            <a:pPr marL="342900" indent="-342900">
              <a:spcBef>
                <a:spcPct val="20000"/>
              </a:spcBef>
            </a:pPr>
            <a:r>
              <a:rPr lang="it-IT" sz="2000" u="none" dirty="0">
                <a:solidFill>
                  <a:srgbClr val="663300"/>
                </a:solidFill>
                <a:latin typeface="Tahoma" pitchFamily="34" charset="0"/>
              </a:rPr>
              <a:t>produrre domanda </a:t>
            </a:r>
            <a:r>
              <a:rPr lang="it-IT" sz="2000" u="none" dirty="0" smtClean="0">
                <a:solidFill>
                  <a:srgbClr val="663300"/>
                </a:solidFill>
                <a:latin typeface="Tahoma" pitchFamily="34" charset="0"/>
              </a:rPr>
              <a:t>(</a:t>
            </a:r>
            <a:r>
              <a:rPr lang="it-IT" sz="2000" u="none" dirty="0" smtClean="0">
                <a:solidFill>
                  <a:srgbClr val="663300"/>
                </a:solidFill>
                <a:latin typeface="Tahoma" pitchFamily="34" charset="0"/>
                <a:hlinkClick r:id="rId3" action="ppaction://hlinkfile"/>
              </a:rPr>
              <a:t>Allegato </a:t>
            </a:r>
            <a:r>
              <a:rPr lang="it-IT" sz="2000" u="none" dirty="0">
                <a:solidFill>
                  <a:srgbClr val="663300"/>
                </a:solidFill>
                <a:latin typeface="Tahoma" pitchFamily="34" charset="0"/>
                <a:hlinkClick r:id="rId3" action="ppaction://hlinkfile"/>
              </a:rPr>
              <a:t>2</a:t>
            </a:r>
            <a:r>
              <a:rPr lang="it-IT" sz="2000" u="none" dirty="0" smtClean="0">
                <a:solidFill>
                  <a:srgbClr val="663300"/>
                </a:solidFill>
                <a:latin typeface="Tahoma" pitchFamily="34" charset="0"/>
              </a:rPr>
              <a:t>) </a:t>
            </a:r>
            <a:r>
              <a:rPr lang="it-IT" sz="2000" u="none" dirty="0">
                <a:solidFill>
                  <a:srgbClr val="663300"/>
                </a:solidFill>
                <a:latin typeface="Tahoma" pitchFamily="34" charset="0"/>
              </a:rPr>
              <a:t>su apposito modulo, corredata da </a:t>
            </a:r>
          </a:p>
          <a:p>
            <a:pPr marL="342900" indent="-342900">
              <a:spcBef>
                <a:spcPct val="20000"/>
              </a:spcBef>
            </a:pPr>
            <a:r>
              <a:rPr lang="it-IT" sz="2000" u="none" dirty="0">
                <a:solidFill>
                  <a:srgbClr val="663300"/>
                </a:solidFill>
                <a:latin typeface="Tahoma" pitchFamily="34" charset="0"/>
              </a:rPr>
              <a:t>dichiarazione  ISEE e presentarla presso gli Uffici Amministrativi delle </a:t>
            </a:r>
          </a:p>
          <a:p>
            <a:pPr marL="342900" indent="-342900">
              <a:spcBef>
                <a:spcPct val="20000"/>
              </a:spcBef>
            </a:pPr>
            <a:r>
              <a:rPr lang="it-IT" sz="2000" u="none" dirty="0">
                <a:solidFill>
                  <a:srgbClr val="663300"/>
                </a:solidFill>
                <a:latin typeface="Tahoma" pitchFamily="34" charset="0"/>
              </a:rPr>
              <a:t>scuole interessate, o direttamente all’Ufficio Pubblica Istruzione sito in </a:t>
            </a:r>
          </a:p>
          <a:p>
            <a:pPr marL="342900" indent="-342900">
              <a:spcBef>
                <a:spcPct val="20000"/>
              </a:spcBef>
            </a:pPr>
            <a:r>
              <a:rPr lang="it-IT" sz="2000" u="none" dirty="0">
                <a:solidFill>
                  <a:srgbClr val="663300"/>
                </a:solidFill>
                <a:latin typeface="Tahoma" pitchFamily="34" charset="0"/>
              </a:rPr>
              <a:t>Via  Martucci o presso lo sportello sito alla delegazione comunale di  </a:t>
            </a:r>
          </a:p>
          <a:p>
            <a:pPr marL="342900" indent="-342900">
              <a:spcBef>
                <a:spcPct val="20000"/>
              </a:spcBef>
            </a:pPr>
            <a:r>
              <a:rPr lang="it-IT" sz="2000" u="none" dirty="0">
                <a:solidFill>
                  <a:srgbClr val="663300"/>
                </a:solidFill>
                <a:latin typeface="Tahoma" pitchFamily="34" charset="0"/>
              </a:rPr>
              <a:t>Rossano Scalo in Viale Luca De </a:t>
            </a:r>
            <a:r>
              <a:rPr lang="it-IT" sz="2000" u="none" dirty="0" err="1">
                <a:solidFill>
                  <a:srgbClr val="663300"/>
                </a:solidFill>
                <a:latin typeface="Tahoma" pitchFamily="34" charset="0"/>
              </a:rPr>
              <a:t>Rosis</a:t>
            </a:r>
            <a:r>
              <a:rPr lang="it-IT" sz="2000" u="none" dirty="0">
                <a:solidFill>
                  <a:srgbClr val="663300"/>
                </a:solidFill>
                <a:latin typeface="Tahoma" pitchFamily="34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it-IT" sz="2000" u="none" dirty="0">
              <a:solidFill>
                <a:srgbClr val="663300"/>
              </a:solidFill>
              <a:latin typeface="Tahoma" pitchFamily="34" charset="0"/>
            </a:endParaRPr>
          </a:p>
        </p:txBody>
      </p:sp>
      <p:sp useBgFill="1">
        <p:nvSpPr>
          <p:cNvPr id="2" name="Indietro o precedente 1">
            <a:hlinkClick r:id="" action="ppaction://hlinkshowjump?jump=previousslide" highlightClick="1"/>
          </p:cNvPr>
          <p:cNvSpPr>
            <a:spLocks noChangeAspect="1"/>
          </p:cNvSpPr>
          <p:nvPr/>
        </p:nvSpPr>
        <p:spPr bwMode="auto">
          <a:xfrm>
            <a:off x="6732240" y="6021288"/>
            <a:ext cx="324000" cy="324000"/>
          </a:xfrm>
          <a:prstGeom prst="actionButtonBackPrevious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3" name="Ritorno 2">
            <a:hlinkClick r:id="rId4" action="ppaction://hlinksldjump" highlightClick="1"/>
          </p:cNvPr>
          <p:cNvSpPr>
            <a:spLocks noChangeAspect="1"/>
          </p:cNvSpPr>
          <p:nvPr/>
        </p:nvSpPr>
        <p:spPr bwMode="auto">
          <a:xfrm>
            <a:off x="7056240" y="6021288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4" name="Avanti o successivo 3">
            <a:hlinkClick r:id="" action="ppaction://hlinkshowjump?jump=nextslide" highlightClick="1"/>
          </p:cNvPr>
          <p:cNvSpPr>
            <a:spLocks noChangeAspect="1"/>
          </p:cNvSpPr>
          <p:nvPr/>
        </p:nvSpPr>
        <p:spPr bwMode="auto">
          <a:xfrm>
            <a:off x="7380240" y="6021288"/>
            <a:ext cx="324000" cy="324000"/>
          </a:xfrm>
          <a:prstGeom prst="actionButtonForwardNex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15000">
    <p:randomBa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9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0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68618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686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1800" b="1" smtClean="0">
                <a:solidFill>
                  <a:srgbClr val="FFFF00"/>
                </a:solidFill>
                <a:latin typeface="Tahoma" pitchFamily="34" charset="0"/>
              </a:rPr>
              <a:t>COSA FARE PRIMA DELL’AVVIO DEL SERVIZIO?</a:t>
            </a:r>
          </a:p>
        </p:txBody>
      </p:sp>
      <p:sp>
        <p:nvSpPr>
          <p:cNvPr id="68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2663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  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   I genitori degli alunni interessati al servizio devono munirsi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   mensilmente di blocchetto mensa, previo pagamento della quota dovuta tramite bollettino con versamento su conto corrente postale intestato al Comune di Rossano oppure con bonifico bancario intestato alla Tesoreria Comunale.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    Il blocchetto mensa, che è strettamente personale, dà diritto a 20 pasti mensili.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</p:txBody>
      </p:sp>
      <p:sp>
        <p:nvSpPr>
          <p:cNvPr id="68621" name="Rectangle 4"/>
          <p:cNvSpPr>
            <a:spLocks noChangeArrowheads="1"/>
          </p:cNvSpPr>
          <p:nvPr/>
        </p:nvSpPr>
        <p:spPr bwMode="auto">
          <a:xfrm>
            <a:off x="468313" y="35734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b="1" u="none">
                <a:solidFill>
                  <a:srgbClr val="FFFF00"/>
                </a:solidFill>
                <a:latin typeface="Tahoma" pitchFamily="34" charset="0"/>
              </a:rPr>
              <a:t>TEMPI DEL SERVIZIO</a:t>
            </a:r>
          </a:p>
        </p:txBody>
      </p:sp>
      <p:sp>
        <p:nvSpPr>
          <p:cNvPr id="68622" name="Rectangle 5"/>
          <p:cNvSpPr>
            <a:spLocks noChangeArrowheads="1"/>
          </p:cNvSpPr>
          <p:nvPr/>
        </p:nvSpPr>
        <p:spPr bwMode="auto">
          <a:xfrm>
            <a:off x="684213" y="4292600"/>
            <a:ext cx="822960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it-IT" sz="2000" u="none">
              <a:solidFill>
                <a:srgbClr val="663300"/>
              </a:solidFill>
              <a:latin typeface="Tahoma" pitchFamily="34" charset="0"/>
            </a:endParaRPr>
          </a:p>
        </p:txBody>
      </p:sp>
      <p:sp>
        <p:nvSpPr>
          <p:cNvPr id="68623" name="Rectangle 6"/>
          <p:cNvSpPr>
            <a:spLocks noChangeArrowheads="1"/>
          </p:cNvSpPr>
          <p:nvPr/>
        </p:nvSpPr>
        <p:spPr bwMode="auto">
          <a:xfrm>
            <a:off x="395288" y="4524375"/>
            <a:ext cx="822960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it-IT" sz="2000" u="none">
              <a:solidFill>
                <a:srgbClr val="663300"/>
              </a:solidFill>
              <a:latin typeface="Tahoma" pitchFamily="34" charset="0"/>
            </a:endParaRPr>
          </a:p>
        </p:txBody>
      </p:sp>
      <p:sp>
        <p:nvSpPr>
          <p:cNvPr id="68624" name="Rectangle 7"/>
          <p:cNvSpPr>
            <a:spLocks noChangeArrowheads="1"/>
          </p:cNvSpPr>
          <p:nvPr/>
        </p:nvSpPr>
        <p:spPr bwMode="auto">
          <a:xfrm>
            <a:off x="755650" y="4716464"/>
            <a:ext cx="8013700" cy="15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/>
            <a:r>
              <a:rPr lang="it-IT" sz="2000" u="none" dirty="0">
                <a:solidFill>
                  <a:srgbClr val="663300"/>
                </a:solidFill>
                <a:latin typeface="Tahoma" pitchFamily="34" charset="0"/>
              </a:rPr>
              <a:t>La somministrazione del pasto, per 5 giorni alla settimana, è </a:t>
            </a:r>
          </a:p>
          <a:p>
            <a:pPr marL="342900" indent="-342900" algn="just"/>
            <a:r>
              <a:rPr lang="it-IT" sz="2000" u="none" dirty="0">
                <a:solidFill>
                  <a:srgbClr val="663300"/>
                </a:solidFill>
                <a:latin typeface="Tahoma" pitchFamily="34" charset="0"/>
              </a:rPr>
              <a:t>subordinata alla consegna giornaliera del cedolino buono pasto, ad </a:t>
            </a:r>
          </a:p>
          <a:p>
            <a:pPr marL="342900" indent="-342900" algn="just"/>
            <a:r>
              <a:rPr lang="it-IT" sz="2000" u="none" dirty="0">
                <a:solidFill>
                  <a:srgbClr val="663300"/>
                </a:solidFill>
                <a:latin typeface="Tahoma" pitchFamily="34" charset="0"/>
              </a:rPr>
              <a:t>esclusione degli aventi diritto all’esonero.</a:t>
            </a:r>
          </a:p>
        </p:txBody>
      </p:sp>
      <p:sp useBgFill="1">
        <p:nvSpPr>
          <p:cNvPr id="2" name="Indietro o precedente 1">
            <a:hlinkClick r:id="" action="ppaction://hlinkshowjump?jump=previousslide" highlightClick="1"/>
          </p:cNvPr>
          <p:cNvSpPr>
            <a:spLocks noChangeAspect="1"/>
          </p:cNvSpPr>
          <p:nvPr/>
        </p:nvSpPr>
        <p:spPr bwMode="auto">
          <a:xfrm>
            <a:off x="6876256" y="6093296"/>
            <a:ext cx="324000" cy="324000"/>
          </a:xfrm>
          <a:prstGeom prst="actionButtonBackPrevious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3" name="Ritorno 2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200256" y="6093296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4" name="Avanti o successivo 3">
            <a:hlinkClick r:id="" action="ppaction://hlinkshowjump?jump=nextslide" highlightClick="1"/>
          </p:cNvPr>
          <p:cNvSpPr>
            <a:spLocks noChangeAspect="1"/>
          </p:cNvSpPr>
          <p:nvPr/>
        </p:nvSpPr>
        <p:spPr bwMode="auto">
          <a:xfrm>
            <a:off x="7524256" y="6093296"/>
            <a:ext cx="324000" cy="324000"/>
          </a:xfrm>
          <a:prstGeom prst="actionButtonForwardNex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15000">
    <p:push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7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70666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9" name="Rectangle 6"/>
          <p:cNvSpPr>
            <a:spLocks noChangeAspect="1" noChangeArrowheads="1"/>
          </p:cNvSpPr>
          <p:nvPr/>
        </p:nvSpPr>
        <p:spPr bwMode="auto">
          <a:xfrm>
            <a:off x="0" y="0"/>
            <a:ext cx="2484438" cy="6065838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 dirty="0"/>
          </a:p>
        </p:txBody>
      </p:sp>
      <p:sp>
        <p:nvSpPr>
          <p:cNvPr id="706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it-IT" sz="2400" b="1" smtClean="0">
                <a:solidFill>
                  <a:srgbClr val="FFFF00"/>
                </a:solidFill>
                <a:latin typeface="Tahoma" pitchFamily="34" charset="0"/>
              </a:rPr>
              <a:t>COSTI DEL SERVIZIO PER L’UTENTE</a:t>
            </a:r>
          </a:p>
        </p:txBody>
      </p:sp>
      <p:sp>
        <p:nvSpPr>
          <p:cNvPr id="706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196975"/>
            <a:ext cx="8291512" cy="10366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La quota mensile varia in base alla fascia di appartenenza e, per l’anno scolastico 2011/2012, si articola su 11 tipologie di fasce.</a:t>
            </a:r>
          </a:p>
        </p:txBody>
      </p:sp>
      <p:graphicFrame>
        <p:nvGraphicFramePr>
          <p:cNvPr id="38916" name="Group 4"/>
          <p:cNvGraphicFramePr>
            <a:graphicFrameLocks noGrp="1"/>
          </p:cNvGraphicFramePr>
          <p:nvPr>
            <p:ph sz="half" idx="2"/>
          </p:nvPr>
        </p:nvGraphicFramePr>
        <p:xfrm>
          <a:off x="2051050" y="2133600"/>
          <a:ext cx="5184775" cy="4393027"/>
        </p:xfrm>
        <a:graphic>
          <a:graphicData uri="http://schemas.openxmlformats.org/drawingml/2006/table">
            <a:tbl>
              <a:tblPr/>
              <a:tblGrid>
                <a:gridCol w="2592388"/>
                <a:gridCol w="2592387"/>
              </a:tblGrid>
              <a:tr h="335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REDDITO ISEE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TARIFFE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Da 0 a 2.500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Esente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Da 2.500,01 a 3.500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10,00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Da 3.500,01 a 5.000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30,00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Da 5.000,01 a 7.500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40,00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Da 7.500,01 a 9.000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45,00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Da 9.000,01 a 12.000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50,00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Da 12.000,01 a 13.000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55,00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Da 13.000,01 a 17.000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60,00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Da 17.000,01 a 20.000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65,00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Da 20.000,01 a 25.000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70, 00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Da 25.000,01 a 30.000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75,00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Da 30.000,01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e oltre 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80,00 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 useBgFill="1">
        <p:nvSpPr>
          <p:cNvPr id="2" name="Indietro o precedente 1">
            <a:hlinkClick r:id="" action="ppaction://hlinkshowjump?jump=previousslide" highlightClick="1"/>
          </p:cNvPr>
          <p:cNvSpPr>
            <a:spLocks noChangeAspect="1"/>
          </p:cNvSpPr>
          <p:nvPr/>
        </p:nvSpPr>
        <p:spPr bwMode="auto">
          <a:xfrm>
            <a:off x="7596336" y="6309320"/>
            <a:ext cx="324000" cy="324000"/>
          </a:xfrm>
          <a:prstGeom prst="actionButtonBackPrevious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3" name="Ritorno 2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920336" y="6309320"/>
            <a:ext cx="324072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4" name="Avanti o successivo 3">
            <a:hlinkClick r:id="" action="ppaction://hlinkshowjump?jump=nextslide" highlightClick="1"/>
          </p:cNvPr>
          <p:cNvSpPr>
            <a:spLocks noChangeAspect="1"/>
          </p:cNvSpPr>
          <p:nvPr/>
        </p:nvSpPr>
        <p:spPr bwMode="auto">
          <a:xfrm>
            <a:off x="8244408" y="6309320"/>
            <a:ext cx="324000" cy="324000"/>
          </a:xfrm>
          <a:prstGeom prst="actionButtonForwardNex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18000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253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420938"/>
            <a:ext cx="8229600" cy="2016125"/>
          </a:xfrm>
        </p:spPr>
        <p:txBody>
          <a:bodyPr/>
          <a:lstStyle/>
          <a:p>
            <a:pPr eaLnBrk="1" hangingPunct="1"/>
            <a:r>
              <a:rPr lang="it-IT" sz="3600" b="1" smtClean="0">
                <a:solidFill>
                  <a:srgbClr val="FFFF00"/>
                </a:solidFill>
              </a:rPr>
              <a:t>LE SCUOLE DI COMPETENZA COMUNALE</a:t>
            </a: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</p:spTree>
  </p:cSld>
  <p:clrMapOvr>
    <a:masterClrMapping/>
  </p:clrMapOvr>
  <p:transition spd="slow" advClick="0" advTm="2000">
    <p:wipe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72714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727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it-IT" sz="2400" b="1" smtClean="0">
                <a:solidFill>
                  <a:srgbClr val="FFFF00"/>
                </a:solidFill>
                <a:latin typeface="Tahoma" pitchFamily="34" charset="0"/>
              </a:rPr>
              <a:t>ESONERI ED AGEVOLAZIONI TARIFFARIE</a:t>
            </a:r>
          </a:p>
        </p:txBody>
      </p:sp>
      <p:sp>
        <p:nvSpPr>
          <p:cNvPr id="72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endParaRPr lang="it-IT" sz="2000" smtClean="0">
              <a:solidFill>
                <a:srgbClr val="663300"/>
              </a:solidFill>
              <a:latin typeface="Tahoma" pitchFamily="34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Sono esonerati dal pagamento del ticket mensa le famiglie con ISEE inferiore o uguale a 2.500,00.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Sono esonerati dal pagamento del ticket mensa gli alunni diversamente abili.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Per i nuclei familiari con più figli che usufruiscono del servizio la tariffa viene ridotta del 50% dal secondo figlio in poi.</a:t>
            </a:r>
          </a:p>
          <a:p>
            <a:pPr marL="609600" indent="-609600" eaLnBrk="1" hangingPunct="1">
              <a:buFontTx/>
              <a:buNone/>
            </a:pPr>
            <a:endParaRPr lang="it-IT" sz="2000" smtClean="0">
              <a:solidFill>
                <a:srgbClr val="663300"/>
              </a:solidFill>
              <a:latin typeface="Tahoma" pitchFamily="34" charset="0"/>
            </a:endParaRPr>
          </a:p>
        </p:txBody>
      </p:sp>
      <p:sp useBgFill="1">
        <p:nvSpPr>
          <p:cNvPr id="2" name="Indietro o precedente 1">
            <a:hlinkClick r:id="" action="ppaction://hlinkshowjump?jump=previousslide" highlightClick="1"/>
          </p:cNvPr>
          <p:cNvSpPr>
            <a:spLocks noChangeAspect="1"/>
          </p:cNvSpPr>
          <p:nvPr/>
        </p:nvSpPr>
        <p:spPr bwMode="auto">
          <a:xfrm>
            <a:off x="7344344" y="5661248"/>
            <a:ext cx="324000" cy="324000"/>
          </a:xfrm>
          <a:prstGeom prst="actionButtonBackPrevious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3" name="Ritorno 2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668344" y="5661248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10000"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spect="1"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ChangeAspect="1"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ChangeAspect="1"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74762" name="Rectangle 2"/>
          <p:cNvSpPr>
            <a:spLocks noGrp="1" noChangeAspect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>
                <a:solidFill>
                  <a:srgbClr val="FFFF00"/>
                </a:solidFill>
                <a:latin typeface="Tahoma" pitchFamily="34" charset="0"/>
              </a:rPr>
            </a:br>
            <a:endParaRPr lang="it-IT" sz="36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747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0"/>
            <a:ext cx="7488237" cy="893763"/>
          </a:xfrm>
        </p:spPr>
        <p:txBody>
          <a:bodyPr/>
          <a:lstStyle/>
          <a:p>
            <a:pPr eaLnBrk="1" hangingPunct="1"/>
            <a:r>
              <a:rPr lang="it-IT" sz="2800" b="1" smtClean="0">
                <a:solidFill>
                  <a:srgbClr val="FFFF00"/>
                </a:solidFill>
                <a:latin typeface="Tahoma" pitchFamily="34" charset="0"/>
              </a:rPr>
              <a:t>MENSA INSEGNANTI</a:t>
            </a:r>
          </a:p>
        </p:txBody>
      </p:sp>
      <p:sp>
        <p:nvSpPr>
          <p:cNvPr id="747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098550"/>
            <a:ext cx="8134350" cy="5210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A CHI CHIEDERE INFORMAZIONI SUL SERVIZIO?</a:t>
            </a:r>
            <a:endParaRPr lang="it-IT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Agli uffici amministrativi delle scuole ove è istituito il servizio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All’ufficio Pubblica Istruzione dell’Ente</a:t>
            </a:r>
          </a:p>
          <a:p>
            <a:pPr eaLnBrk="1" hangingPunct="1">
              <a:lnSpc>
                <a:spcPct val="90000"/>
              </a:lnSpc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DESCRIZIONE DEL SERVIZIO</a:t>
            </a:r>
          </a:p>
          <a:p>
            <a:pPr algn="l" eaLnBrk="1" hangingPunct="1">
              <a:lnSpc>
                <a:spcPct val="90000"/>
              </a:lnSpc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Gli insegnanti che assistono gli alunni durante la refezione scolastica hanno diritto al pasto gratuito, costo rimborsato dallo Stato, per il tramite delle scuole, ai comuni che erogano il servizio.</a:t>
            </a:r>
          </a:p>
          <a:p>
            <a:pPr algn="l" eaLnBrk="1" hangingPunct="1">
              <a:lnSpc>
                <a:spcPct val="90000"/>
              </a:lnSpc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QUALE DOCUMENTAZIONE PRESENTARE?</a:t>
            </a:r>
          </a:p>
          <a:p>
            <a:pPr algn="l" eaLnBrk="1" hangingPunct="1">
              <a:lnSpc>
                <a:spcPct val="90000"/>
              </a:lnSpc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Non necessita alcuna documentazione: il diritto al pasto gratuito nasce nel momento in cui l’insegnante assiste l’alunno durante la refezione.</a:t>
            </a:r>
          </a:p>
          <a:p>
            <a:pPr algn="l" eaLnBrk="1" hangingPunct="1">
              <a:lnSpc>
                <a:spcPct val="90000"/>
              </a:lnSpc>
            </a:pPr>
            <a:endParaRPr lang="it-IT" sz="2000" dirty="0" smtClean="0">
              <a:solidFill>
                <a:srgbClr val="6633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000" b="1" dirty="0" smtClean="0">
                <a:solidFill>
                  <a:srgbClr val="FFFF00"/>
                </a:solidFill>
                <a:latin typeface="Tahoma" pitchFamily="34" charset="0"/>
              </a:rPr>
              <a:t>CHI NE HA DIRITTO?</a:t>
            </a:r>
          </a:p>
          <a:p>
            <a:pPr algn="l" eaLnBrk="1" hangingPunct="1">
              <a:lnSpc>
                <a:spcPct val="90000"/>
              </a:lnSpc>
            </a:pPr>
            <a:r>
              <a:rPr lang="it-IT" sz="2000" dirty="0" smtClean="0">
                <a:solidFill>
                  <a:srgbClr val="663300"/>
                </a:solidFill>
                <a:latin typeface="Tahoma" pitchFamily="34" charset="0"/>
              </a:rPr>
              <a:t>Due insegnanti a sezione se trattasi di scuola dell’infanzia, a classe se trattasi di scuola dell’obbligo.</a:t>
            </a:r>
          </a:p>
          <a:p>
            <a:pPr algn="l" eaLnBrk="1" hangingPunct="1">
              <a:lnSpc>
                <a:spcPct val="90000"/>
              </a:lnSpc>
            </a:pPr>
            <a:endParaRPr lang="it-IT" sz="2000" dirty="0" smtClean="0">
              <a:solidFill>
                <a:srgbClr val="FFFF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it-IT" sz="2000" dirty="0" smtClean="0">
              <a:solidFill>
                <a:srgbClr val="FFFF0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4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4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4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4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4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4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47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747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47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rat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 advClick="0" advTm="2000">
    <p:randomBar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ChangeArrowheads="1"/>
          </p:cNvSpPr>
          <p:nvPr/>
        </p:nvSpPr>
        <p:spPr bwMode="auto">
          <a:xfrm>
            <a:off x="323850" y="3284538"/>
            <a:ext cx="8229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2000" b="1" u="none">
                <a:solidFill>
                  <a:srgbClr val="FFFF00"/>
                </a:solidFill>
                <a:latin typeface="Tahoma" pitchFamily="34" charset="0"/>
              </a:rPr>
              <a:t>PATRIMONIO BIBLIOTECARIO</a:t>
            </a:r>
          </a:p>
        </p:txBody>
      </p:sp>
      <p:sp>
        <p:nvSpPr>
          <p:cNvPr id="77826" name="Rectangle 3"/>
          <p:cNvSpPr>
            <a:spLocks noChangeArrowheads="1"/>
          </p:cNvSpPr>
          <p:nvPr/>
        </p:nvSpPr>
        <p:spPr bwMode="auto">
          <a:xfrm>
            <a:off x="0" y="1341438"/>
            <a:ext cx="8229600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it-IT" sz="2000" u="none">
              <a:solidFill>
                <a:srgbClr val="663300"/>
              </a:solidFill>
            </a:endParaRPr>
          </a:p>
        </p:txBody>
      </p:sp>
      <p:sp>
        <p:nvSpPr>
          <p:cNvPr id="77827" name="Rectangle 4"/>
          <p:cNvSpPr>
            <a:spLocks noChangeArrowheads="1"/>
          </p:cNvSpPr>
          <p:nvPr/>
        </p:nvSpPr>
        <p:spPr bwMode="auto">
          <a:xfrm>
            <a:off x="539750" y="4076700"/>
            <a:ext cx="8229600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it-IT" sz="2000" u="none">
                <a:solidFill>
                  <a:srgbClr val="663300"/>
                </a:solidFill>
              </a:rPr>
              <a:t>Il patrimonio della biblioteca è costituito da materiale librario moderno </a:t>
            </a:r>
          </a:p>
          <a:p>
            <a:pPr marL="342900" indent="-342900">
              <a:spcBef>
                <a:spcPct val="20000"/>
              </a:spcBef>
            </a:pPr>
            <a:r>
              <a:rPr lang="it-IT" sz="2000" u="none">
                <a:solidFill>
                  <a:srgbClr val="663300"/>
                </a:solidFill>
              </a:rPr>
              <a:t>specialistico e non, periodici, libri antichi.</a:t>
            </a:r>
          </a:p>
          <a:p>
            <a:pPr marL="342900" indent="-342900">
              <a:spcBef>
                <a:spcPct val="20000"/>
              </a:spcBef>
            </a:pPr>
            <a:r>
              <a:rPr lang="it-IT" sz="2000" u="none">
                <a:solidFill>
                  <a:srgbClr val="663300"/>
                </a:solidFill>
              </a:rPr>
              <a:t>I documenti sono collocati a scaffali aperti, ordinati secondo il sistema</a:t>
            </a:r>
          </a:p>
          <a:p>
            <a:pPr marL="342900" indent="-342900">
              <a:spcBef>
                <a:spcPct val="20000"/>
              </a:spcBef>
            </a:pPr>
            <a:r>
              <a:rPr lang="it-IT" sz="2000" u="none">
                <a:solidFill>
                  <a:srgbClr val="663300"/>
                </a:solidFill>
              </a:rPr>
              <a:t>di classificazione decimale Dewey e sono direttamente accessibili al </a:t>
            </a:r>
          </a:p>
          <a:p>
            <a:pPr marL="342900" indent="-342900">
              <a:spcBef>
                <a:spcPct val="20000"/>
              </a:spcBef>
            </a:pPr>
            <a:r>
              <a:rPr lang="it-IT" sz="2000" u="none">
                <a:solidFill>
                  <a:srgbClr val="663300"/>
                </a:solidFill>
              </a:rPr>
              <a:t>pubblico.</a:t>
            </a:r>
          </a:p>
        </p:txBody>
      </p:sp>
      <p:sp>
        <p:nvSpPr>
          <p:cNvPr id="77828" name="Rectangle 5"/>
          <p:cNvSpPr>
            <a:spLocks noGrp="1" noChangeArrowheads="1"/>
          </p:cNvSpPr>
          <p:nvPr>
            <p:ph type="title"/>
          </p:nvPr>
        </p:nvSpPr>
        <p:spPr>
          <a:xfrm>
            <a:off x="250825" y="1557338"/>
            <a:ext cx="8229600" cy="1143000"/>
          </a:xfrm>
        </p:spPr>
        <p:txBody>
          <a:bodyPr/>
          <a:lstStyle/>
          <a:p>
            <a:pPr eaLnBrk="1" hangingPunct="1"/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DOVE E’ SITUATA?</a:t>
            </a:r>
            <a:r>
              <a:rPr lang="it-IT" sz="1800" b="1" smtClean="0">
                <a:solidFill>
                  <a:srgbClr val="FFFF00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77829" name="Rectangle 6"/>
          <p:cNvSpPr>
            <a:spLocks noChangeArrowheads="1"/>
          </p:cNvSpPr>
          <p:nvPr/>
        </p:nvSpPr>
        <p:spPr bwMode="auto">
          <a:xfrm>
            <a:off x="395288" y="1268413"/>
            <a:ext cx="8229600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it-IT" sz="2000" u="none">
              <a:solidFill>
                <a:srgbClr val="663300"/>
              </a:solidFill>
            </a:endParaRPr>
          </a:p>
        </p:txBody>
      </p:sp>
      <p:sp>
        <p:nvSpPr>
          <p:cNvPr id="77830" name="Rectangle 7"/>
          <p:cNvSpPr>
            <a:spLocks noChangeArrowheads="1"/>
          </p:cNvSpPr>
          <p:nvPr/>
        </p:nvSpPr>
        <p:spPr bwMode="auto">
          <a:xfrm>
            <a:off x="323850" y="2636838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it-IT" sz="2000" u="none">
                <a:solidFill>
                  <a:srgbClr val="663300"/>
                </a:solidFill>
              </a:rPr>
              <a:t>Palazzo della Cultura (ex convento San Bernardino) in Via Martucci, 13</a:t>
            </a:r>
          </a:p>
        </p:txBody>
      </p:sp>
      <p:sp>
        <p:nvSpPr>
          <p:cNvPr id="77831" name="Rectangle 8"/>
          <p:cNvSpPr>
            <a:spLocks noChangeArrowheads="1"/>
          </p:cNvSpPr>
          <p:nvPr/>
        </p:nvSpPr>
        <p:spPr bwMode="auto">
          <a:xfrm>
            <a:off x="323850" y="2603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2800" b="1" u="none">
                <a:solidFill>
                  <a:srgbClr val="FFFF00"/>
                </a:solidFill>
                <a:latin typeface="Tahoma" pitchFamily="34" charset="0"/>
              </a:rPr>
              <a:t>BIBLIOTECA COMUNALE </a:t>
            </a:r>
          </a:p>
        </p:txBody>
      </p:sp>
      <p:sp useBgFill="1">
        <p:nvSpPr>
          <p:cNvPr id="2" name="Ritorno 1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6876256" y="5877272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3" name="Avanti o successivo 2">
            <a:hlinkClick r:id="" action="ppaction://hlinkshowjump?jump=nextslide" highlightClick="1"/>
          </p:cNvPr>
          <p:cNvSpPr>
            <a:spLocks noChangeAspect="1"/>
          </p:cNvSpPr>
          <p:nvPr/>
        </p:nvSpPr>
        <p:spPr bwMode="auto">
          <a:xfrm>
            <a:off x="7200256" y="5877272"/>
            <a:ext cx="324000" cy="324000"/>
          </a:xfrm>
          <a:prstGeom prst="actionButtonForwardNex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 advClick="0" advTm="6000">
    <p:circl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437063"/>
            <a:ext cx="8229600" cy="720725"/>
          </a:xfrm>
        </p:spPr>
        <p:txBody>
          <a:bodyPr/>
          <a:lstStyle/>
          <a:p>
            <a:pPr eaLnBrk="1" hangingPunct="1"/>
            <a:r>
              <a:rPr lang="it-IT" sz="2000" b="1" smtClean="0">
                <a:solidFill>
                  <a:srgbClr val="FFFF00"/>
                </a:solidFill>
                <a:latin typeface="Tahoma" pitchFamily="34" charset="0"/>
              </a:rPr>
              <a:t>ORARIO DI APERTURA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084763"/>
            <a:ext cx="8229600" cy="1296987"/>
          </a:xfrm>
        </p:spPr>
        <p:txBody>
          <a:bodyPr/>
          <a:lstStyle/>
          <a:p>
            <a:pPr eaLnBrk="1" hangingPunct="1"/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Da lunedì a venerdì dalle ore 9:00 alle 13:00</a:t>
            </a:r>
          </a:p>
          <a:p>
            <a:pPr eaLnBrk="1" hangingPunct="1"/>
            <a:r>
              <a:rPr lang="it-IT" sz="2000" smtClean="0">
                <a:solidFill>
                  <a:srgbClr val="663300"/>
                </a:solidFill>
                <a:latin typeface="Tahoma" pitchFamily="34" charset="0"/>
              </a:rPr>
              <a:t>Martedì dalle 15:30 alle 17:30</a:t>
            </a:r>
          </a:p>
          <a:p>
            <a:pPr eaLnBrk="1" hangingPunct="1">
              <a:buFontTx/>
              <a:buNone/>
            </a:pPr>
            <a:endParaRPr lang="it-IT" sz="2000" smtClean="0">
              <a:solidFill>
                <a:srgbClr val="663300"/>
              </a:solidFill>
              <a:latin typeface="Tahoma" pitchFamily="34" charset="0"/>
            </a:endParaRPr>
          </a:p>
        </p:txBody>
      </p:sp>
      <p:sp>
        <p:nvSpPr>
          <p:cNvPr id="79875" name="Rectangle 4"/>
          <p:cNvSpPr>
            <a:spLocks noChangeArrowheads="1"/>
          </p:cNvSpPr>
          <p:nvPr/>
        </p:nvSpPr>
        <p:spPr bwMode="auto">
          <a:xfrm>
            <a:off x="395288" y="3068638"/>
            <a:ext cx="8229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2000" b="1" u="none">
                <a:solidFill>
                  <a:srgbClr val="FFFF00"/>
                </a:solidFill>
                <a:latin typeface="Tahoma" pitchFamily="34" charset="0"/>
              </a:rPr>
              <a:t>A CHI CHIEDERE INFORMAZIONI?</a:t>
            </a:r>
          </a:p>
        </p:txBody>
      </p:sp>
      <p:sp>
        <p:nvSpPr>
          <p:cNvPr id="79876" name="Rectangle 5"/>
          <p:cNvSpPr>
            <a:spLocks noChangeArrowheads="1"/>
          </p:cNvSpPr>
          <p:nvPr/>
        </p:nvSpPr>
        <p:spPr bwMode="auto">
          <a:xfrm>
            <a:off x="395288" y="3716338"/>
            <a:ext cx="82296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it-IT" sz="2000" u="none">
                <a:solidFill>
                  <a:srgbClr val="663300"/>
                </a:solidFill>
                <a:latin typeface="Tahoma" pitchFamily="34" charset="0"/>
              </a:rPr>
              <a:t>    Responsabile istruttore amministrativo dott.ssa Anna Longo 0983/529505</a:t>
            </a:r>
          </a:p>
        </p:txBody>
      </p:sp>
      <p:sp>
        <p:nvSpPr>
          <p:cNvPr id="79877" name="Rectangle 6"/>
          <p:cNvSpPr>
            <a:spLocks noChangeArrowheads="1"/>
          </p:cNvSpPr>
          <p:nvPr/>
        </p:nvSpPr>
        <p:spPr bwMode="auto">
          <a:xfrm>
            <a:off x="684213" y="45085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it-IT" sz="3600" b="1" u="none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79878" name="Rectangle 7"/>
          <p:cNvSpPr>
            <a:spLocks noChangeArrowheads="1"/>
          </p:cNvSpPr>
          <p:nvPr/>
        </p:nvSpPr>
        <p:spPr bwMode="auto">
          <a:xfrm>
            <a:off x="250825" y="2603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2000" b="1" u="none">
                <a:solidFill>
                  <a:srgbClr val="FFFF00"/>
                </a:solidFill>
                <a:latin typeface="Tahoma" pitchFamily="34" charset="0"/>
              </a:rPr>
              <a:t>SERVIZI DELLA BIBLIOTECA COMUNALE</a:t>
            </a:r>
          </a:p>
        </p:txBody>
      </p:sp>
      <p:sp>
        <p:nvSpPr>
          <p:cNvPr id="79879" name="Rectangle 8"/>
          <p:cNvSpPr>
            <a:spLocks noChangeArrowheads="1"/>
          </p:cNvSpPr>
          <p:nvPr/>
        </p:nvSpPr>
        <p:spPr bwMode="auto">
          <a:xfrm>
            <a:off x="468313" y="1125538"/>
            <a:ext cx="8229600" cy="295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it-IT" sz="2000" u="none">
                <a:solidFill>
                  <a:srgbClr val="663300"/>
                </a:solidFill>
              </a:rPr>
              <a:t>I servizi offerti dalla biblioteca comunale sono: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it-IT" sz="2000" u="none">
                <a:solidFill>
                  <a:srgbClr val="663300"/>
                </a:solidFill>
              </a:rPr>
              <a:t>Prestito;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it-IT" sz="2000" u="none">
                <a:solidFill>
                  <a:srgbClr val="663300"/>
                </a:solidFill>
              </a:rPr>
              <a:t>Consultazione;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it-IT" sz="2000" u="none">
                <a:solidFill>
                  <a:srgbClr val="663300"/>
                </a:solidFill>
              </a:rPr>
              <a:t>Reference;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it-IT" sz="2000" u="none">
                <a:solidFill>
                  <a:srgbClr val="663300"/>
                </a:solidFill>
              </a:rPr>
              <a:t>Informativi multimediali (internet, banche dati, cd rom)</a:t>
            </a:r>
          </a:p>
        </p:txBody>
      </p:sp>
      <p:sp useBgFill="1">
        <p:nvSpPr>
          <p:cNvPr id="2" name="Indietro o precedente 1">
            <a:hlinkClick r:id="" action="ppaction://hlinkshowjump?jump=previousslide" highlightClick="1"/>
          </p:cNvPr>
          <p:cNvSpPr>
            <a:spLocks noChangeAspect="1"/>
          </p:cNvSpPr>
          <p:nvPr/>
        </p:nvSpPr>
        <p:spPr bwMode="auto">
          <a:xfrm>
            <a:off x="6804248" y="6021288"/>
            <a:ext cx="324000" cy="324000"/>
          </a:xfrm>
          <a:prstGeom prst="actionButtonBackPrevious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3" name="Ritorno 2">
            <a:hlinkClick r:id="rId3" action="ppaction://hlinksldjump" highlightClick="1"/>
          </p:cNvPr>
          <p:cNvSpPr>
            <a:spLocks noChangeAspect="1"/>
          </p:cNvSpPr>
          <p:nvPr/>
        </p:nvSpPr>
        <p:spPr bwMode="auto">
          <a:xfrm>
            <a:off x="7145229" y="6021288"/>
            <a:ext cx="324000" cy="324000"/>
          </a:xfrm>
          <a:prstGeom prst="actionButtonReturn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2000">
        <p14:reveal/>
      </p:transition>
    </mc:Choice>
    <mc:Fallback xmlns="">
      <p:transition spd="slow" advClick="0" advTm="1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Immagine 1" descr="scuola-materna-organizzazion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2000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9" name="Rectangle 567"/>
          <p:cNvSpPr>
            <a:spLocks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3640" name="Rectangle 568"/>
          <p:cNvSpPr>
            <a:spLocks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3641" name="Rectangle 569"/>
          <p:cNvSpPr>
            <a:spLocks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5610" name="Rectangle 570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 u="none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 u="none">
                <a:solidFill>
                  <a:srgbClr val="FFFF00"/>
                </a:solidFill>
                <a:latin typeface="Tahoma" pitchFamily="34" charset="0"/>
              </a:rPr>
            </a:br>
            <a:endParaRPr lang="it-IT" sz="3600" b="1" u="none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561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351837" cy="503237"/>
          </a:xfrm>
        </p:spPr>
        <p:txBody>
          <a:bodyPr/>
          <a:lstStyle/>
          <a:p>
            <a:pPr eaLnBrk="1" hangingPunct="1"/>
            <a:r>
              <a:rPr lang="it-IT" sz="2800" b="1" smtClean="0">
                <a:solidFill>
                  <a:srgbClr val="FFFF00"/>
                </a:solidFill>
                <a:latin typeface="Tahoma" pitchFamily="34" charset="0"/>
              </a:rPr>
              <a:t>SCUOLA DELL’INFANZIA A/S 2011/2012</a:t>
            </a:r>
          </a:p>
        </p:txBody>
      </p:sp>
      <p:graphicFrame>
        <p:nvGraphicFramePr>
          <p:cNvPr id="25689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597098"/>
              </p:ext>
            </p:extLst>
          </p:nvPr>
        </p:nvGraphicFramePr>
        <p:xfrm>
          <a:off x="395288" y="1125538"/>
          <a:ext cx="8064500" cy="5391150"/>
        </p:xfrm>
        <a:graphic>
          <a:graphicData uri="http://schemas.openxmlformats.org/drawingml/2006/table">
            <a:tbl>
              <a:tblPr/>
              <a:tblGrid>
                <a:gridCol w="2014537"/>
                <a:gridCol w="2016125"/>
                <a:gridCol w="2016125"/>
                <a:gridCol w="2017713"/>
              </a:tblGrid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Circolo didattico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Plesso scolastico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N. Classi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Tot alunni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1° circolo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Via Borghesia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28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Via G. Rizzo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40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Piano Russo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Via Margherita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28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Via Nazionale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53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C.da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Amica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C.da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Frasso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79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S.Bartolomeo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47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     2° circolo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Polifunzionale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169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C.da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Piragineti</a:t>
                      </a: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49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C.da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Donnanna</a:t>
                      </a: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151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3° circolo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C.da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Matassa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153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Via Torino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58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C.da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Nubrica</a:t>
                      </a: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32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Totale generale</a:t>
                      </a: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43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932</a:t>
                      </a: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87" name="Rectangle 555"/>
          <p:cNvSpPr>
            <a:spLocks noChangeArrowheads="1"/>
          </p:cNvSpPr>
          <p:nvPr/>
        </p:nvSpPr>
        <p:spPr bwMode="auto">
          <a:xfrm>
            <a:off x="0" y="6403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t-IT" u="none"/>
          </a:p>
        </p:txBody>
      </p:sp>
    </p:spTree>
  </p:cSld>
  <p:clrMapOvr>
    <a:masterClrMapping/>
  </p:clrMapOvr>
  <p:transition spd="slow" advClick="0" advTm="7000"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3" name="Rectangle 353"/>
          <p:cNvSpPr>
            <a:spLocks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5474" name="Rectangle 354"/>
          <p:cNvSpPr>
            <a:spLocks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5475" name="Rectangle 355"/>
          <p:cNvSpPr>
            <a:spLocks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7658" name="Rectangle 356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 u="none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 u="none">
                <a:solidFill>
                  <a:srgbClr val="FFFF00"/>
                </a:solidFill>
                <a:latin typeface="Tahoma" pitchFamily="34" charset="0"/>
              </a:rPr>
            </a:br>
            <a:endParaRPr lang="it-IT" sz="3600" b="1" u="none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7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2800" b="1" smtClean="0">
                <a:solidFill>
                  <a:srgbClr val="FFFF00"/>
                </a:solidFill>
                <a:latin typeface="Tahoma" pitchFamily="34" charset="0"/>
              </a:rPr>
              <a:t>SCUOLE ELEMENTARI A/S 2011/2012</a:t>
            </a:r>
          </a:p>
        </p:txBody>
      </p:sp>
      <p:graphicFrame>
        <p:nvGraphicFramePr>
          <p:cNvPr id="5472" name="Group 352"/>
          <p:cNvGraphicFramePr>
            <a:graphicFrameLocks noGrp="1"/>
          </p:cNvGraphicFramePr>
          <p:nvPr>
            <p:ph idx="1"/>
          </p:nvPr>
        </p:nvGraphicFramePr>
        <p:xfrm>
          <a:off x="395288" y="1196975"/>
          <a:ext cx="8291512" cy="5002226"/>
        </p:xfrm>
        <a:graphic>
          <a:graphicData uri="http://schemas.openxmlformats.org/drawingml/2006/table">
            <a:tbl>
              <a:tblPr/>
              <a:tblGrid>
                <a:gridCol w="2071687"/>
                <a:gridCol w="2071688"/>
                <a:gridCol w="2073275"/>
                <a:gridCol w="2074862"/>
              </a:tblGrid>
              <a:tr h="34129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Circolo didattico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Plesso scolastico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N. Classi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Tot alunni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91">
                <a:tc rowSpan="7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1° circolo</a:t>
                      </a: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S. Domenico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68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9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S. Chiara 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47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0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Via G. Rizzo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64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Via Margherita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70</a:t>
                      </a: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9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Via Nazionale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14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284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0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C.da Amica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21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0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C.da Frasso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121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0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2° circolo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Polifunzionale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20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428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C.da Piragineti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77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03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3° circolo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C.da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Monachelle</a:t>
                      </a: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21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406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9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C.da Petra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96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C.da Nubrica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54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27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Totale generale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100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1736</a:t>
                      </a: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7000">
        <p14:prism isInverted="1"/>
      </p:transition>
    </mc:Choice>
    <mc:Fallback xmlns=""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5" name="Rectangle 177"/>
          <p:cNvSpPr>
            <a:spLocks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12466" name="Rectangle 178"/>
          <p:cNvSpPr>
            <a:spLocks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12467" name="Rectangle 179"/>
          <p:cNvSpPr>
            <a:spLocks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9706" name="Rectangle 180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 u="none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 u="none">
                <a:solidFill>
                  <a:srgbClr val="FFFF00"/>
                </a:solidFill>
                <a:latin typeface="Tahoma" pitchFamily="34" charset="0"/>
              </a:rPr>
            </a:br>
            <a:endParaRPr lang="it-IT" sz="3600" b="1" u="none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9707" name="Rectangle 16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2800" b="1" smtClean="0">
                <a:solidFill>
                  <a:srgbClr val="FFFF00"/>
                </a:solidFill>
              </a:rPr>
              <a:t>SCUOLE SECONDARIE DI I° GRADO A/S 2011/2012</a:t>
            </a:r>
          </a:p>
        </p:txBody>
      </p:sp>
      <p:graphicFrame>
        <p:nvGraphicFramePr>
          <p:cNvPr id="29752" name="Group 56"/>
          <p:cNvGraphicFramePr>
            <a:graphicFrameLocks noGrp="1"/>
          </p:cNvGraphicFramePr>
          <p:nvPr>
            <p:ph idx="1"/>
          </p:nvPr>
        </p:nvGraphicFramePr>
        <p:xfrm>
          <a:off x="468313" y="2492375"/>
          <a:ext cx="8229600" cy="329184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159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Plesso scolastico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N. classi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Tot. Alunni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L. Da Vinci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153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C. Levi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17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442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Tot Alunni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595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Roncalli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24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611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Amica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41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Piragineti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43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Tot Alunni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695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Tot Generale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1290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ferris dir="l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619250" y="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4724400"/>
            <a:ext cx="7091363" cy="2133600"/>
          </a:xfrm>
          <a:prstGeom prst="rect">
            <a:avLst/>
          </a:prstGeom>
          <a:gradFill rotWithShape="1">
            <a:gsLst>
              <a:gs pos="0">
                <a:srgbClr val="67AAF3">
                  <a:alpha val="62000"/>
                </a:srgbClr>
              </a:gs>
              <a:gs pos="50000">
                <a:srgbClr val="33CCCC">
                  <a:alpha val="42000"/>
                </a:srgbClr>
              </a:gs>
              <a:gs pos="100000">
                <a:srgbClr val="67AAF3">
                  <a:alpha val="62000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908175" y="981075"/>
            <a:ext cx="7235825" cy="5876925"/>
          </a:xfrm>
          <a:prstGeom prst="rect">
            <a:avLst/>
          </a:prstGeom>
          <a:gradFill rotWithShape="1">
            <a:gsLst>
              <a:gs pos="0">
                <a:srgbClr val="3399FF">
                  <a:alpha val="39999"/>
                </a:srgbClr>
              </a:gs>
              <a:gs pos="50000">
                <a:srgbClr val="5DCAF5">
                  <a:alpha val="61000"/>
                </a:srgbClr>
              </a:gs>
              <a:gs pos="100000">
                <a:srgbClr val="3399FF">
                  <a:alpha val="39999"/>
                </a:srgbClr>
              </a:gs>
            </a:gsLst>
            <a:lin ang="5400000" scaled="1"/>
          </a:gradFill>
          <a:ln w="1905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31754" name="Rectangle 7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3600" b="1" u="none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it-IT" sz="3600" b="1" u="none">
                <a:solidFill>
                  <a:srgbClr val="FFFF00"/>
                </a:solidFill>
                <a:latin typeface="Tahoma" pitchFamily="34" charset="0"/>
              </a:rPr>
            </a:br>
            <a:endParaRPr lang="it-IT" sz="3600" b="1" u="none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31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 b="1" smtClean="0">
                <a:solidFill>
                  <a:srgbClr val="FFFF00"/>
                </a:solidFill>
                <a:latin typeface="Tahoma" pitchFamily="34" charset="0"/>
              </a:rPr>
              <a:t>SERVIZI SCOLASTICI EROGATI</a:t>
            </a:r>
          </a:p>
        </p:txBody>
      </p:sp>
      <p:sp>
        <p:nvSpPr>
          <p:cNvPr id="317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dirty="0" smtClean="0">
                <a:solidFill>
                  <a:srgbClr val="663300"/>
                </a:solidFill>
                <a:latin typeface="Tahoma" pitchFamily="34" charset="0"/>
                <a:hlinkClick r:id="rId3" action="ppaction://hlinksldjump"/>
              </a:rPr>
              <a:t>Trasporto scolastico</a:t>
            </a:r>
            <a:endParaRPr lang="it-IT" sz="2800" dirty="0" smtClean="0">
              <a:solidFill>
                <a:srgbClr val="663300"/>
              </a:solidFill>
              <a:latin typeface="Tahoma" pitchFamily="34" charset="0"/>
            </a:endParaRPr>
          </a:p>
          <a:p>
            <a:pPr eaLnBrk="1" hangingPunct="1"/>
            <a:r>
              <a:rPr lang="it-IT" sz="2800" dirty="0" smtClean="0">
                <a:solidFill>
                  <a:srgbClr val="663300"/>
                </a:solidFill>
                <a:latin typeface="Tahoma" pitchFamily="34" charset="0"/>
                <a:hlinkClick r:id="rId4" action="ppaction://hlinksldjump"/>
              </a:rPr>
              <a:t>Accompagnatori alunni su scuolabus</a:t>
            </a:r>
            <a:endParaRPr lang="it-IT" sz="2800" dirty="0" smtClean="0">
              <a:solidFill>
                <a:srgbClr val="663300"/>
              </a:solidFill>
              <a:latin typeface="Tahoma" pitchFamily="34" charset="0"/>
            </a:endParaRPr>
          </a:p>
          <a:p>
            <a:pPr eaLnBrk="1" hangingPunct="1"/>
            <a:r>
              <a:rPr lang="it-IT" sz="2800" dirty="0" smtClean="0">
                <a:solidFill>
                  <a:srgbClr val="663300"/>
                </a:solidFill>
                <a:latin typeface="Tahoma" pitchFamily="34" charset="0"/>
                <a:hlinkClick r:id="rId4" action="ppaction://hlinksldjump"/>
              </a:rPr>
              <a:t>Assistenza fisica agli alunni portatori di handicap</a:t>
            </a:r>
            <a:endParaRPr lang="it-IT" sz="2800" dirty="0" smtClean="0">
              <a:solidFill>
                <a:srgbClr val="663300"/>
              </a:solidFill>
              <a:latin typeface="Tahoma" pitchFamily="34" charset="0"/>
            </a:endParaRPr>
          </a:p>
          <a:p>
            <a:pPr eaLnBrk="1" hangingPunct="1"/>
            <a:r>
              <a:rPr lang="it-IT" sz="2800" dirty="0" smtClean="0">
                <a:solidFill>
                  <a:srgbClr val="663300"/>
                </a:solidFill>
                <a:latin typeface="Tahoma" pitchFamily="34" charset="0"/>
                <a:hlinkClick r:id="rId5" action="ppaction://hlinksldjump"/>
              </a:rPr>
              <a:t>Fornitura gratuita libri di testo </a:t>
            </a:r>
            <a:endParaRPr lang="it-IT" sz="2800" dirty="0" smtClean="0">
              <a:solidFill>
                <a:srgbClr val="663300"/>
              </a:solidFill>
              <a:latin typeface="Tahoma" pitchFamily="34" charset="0"/>
            </a:endParaRPr>
          </a:p>
          <a:p>
            <a:pPr eaLnBrk="1" hangingPunct="1"/>
            <a:r>
              <a:rPr lang="it-IT" sz="2800" dirty="0" smtClean="0">
                <a:solidFill>
                  <a:srgbClr val="663300"/>
                </a:solidFill>
                <a:latin typeface="Tahoma" pitchFamily="34" charset="0"/>
                <a:hlinkClick r:id="rId6" action="ppaction://hlinksldjump"/>
              </a:rPr>
              <a:t>Mensa scolastica</a:t>
            </a:r>
            <a:endParaRPr lang="it-IT" sz="2800" dirty="0" smtClean="0">
              <a:solidFill>
                <a:srgbClr val="663300"/>
              </a:solidFill>
              <a:latin typeface="Tahoma" pitchFamily="34" charset="0"/>
            </a:endParaRPr>
          </a:p>
          <a:p>
            <a:pPr eaLnBrk="1" hangingPunct="1"/>
            <a:r>
              <a:rPr lang="it-IT" sz="2800" dirty="0" smtClean="0">
                <a:solidFill>
                  <a:srgbClr val="663300"/>
                </a:solidFill>
                <a:latin typeface="Tahoma" pitchFamily="34" charset="0"/>
                <a:hlinkClick r:id="rId7" action="ppaction://hlinksldjump"/>
              </a:rPr>
              <a:t>Biblioteca comunale</a:t>
            </a:r>
            <a:endParaRPr lang="it-IT" sz="2800" dirty="0" smtClean="0">
              <a:solidFill>
                <a:srgbClr val="66330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slow" advClick="0" advTm="8000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autobus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 advClick="0" advTm="2000">
    <p:newsflash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&amp;#x0D;&amp;#x0A;&amp;quot;&quot;/&gt;&lt;property id=&quot;20307&quot; value=&quot;261&quot;/&gt;&lt;/object&gt;&lt;object type=&quot;3&quot; unique_id=&quot;10004&quot;&gt;&lt;property id=&quot;20148&quot; value=&quot;5&quot;/&gt;&lt;property id=&quot;20300&quot; value=&quot;Slide 2 - &amp;quot;ASSESSORATO PUBBLICA ISTRUZIONE&amp;#x0D;&amp;#x0A;&amp;#x0D;&amp;#x0A;“DOMANDE CHE FAI, RISPOSTE CHE TROVI”&amp;#x0D;&amp;#x0A;(guida ai servizi scolastici erogati dal Com&quot;/&gt;&lt;property id=&quot;20307&quot; value=&quot;260&quot;/&gt;&lt;/object&gt;&lt;object type=&quot;3&quot; unique_id=&quot;10005&quot;&gt;&lt;property id=&quot;20148&quot; value=&quot;5&quot;/&gt;&lt;property id=&quot;20300&quot; value=&quot;Slide 3 - &amp;quot;LE SCUOLE DI COMPETENZA COMUNALE&amp;quot;&quot;/&gt;&lt;property id=&quot;20307&quot; value=&quot;262&quot;/&gt;&lt;/object&gt;&lt;object type=&quot;3&quot; unique_id=&quot;10006&quot;&gt;&lt;property id=&quot;20148&quot; value=&quot;5&quot;/&gt;&lt;property id=&quot;20300&quot; value=&quot;Slide 4&quot;/&gt;&lt;property id=&quot;20307&quot; value=&quot;289&quot;/&gt;&lt;/object&gt;&lt;object type=&quot;3&quot; unique_id=&quot;10007&quot;&gt;&lt;property id=&quot;20148&quot; value=&quot;5&quot;/&gt;&lt;property id=&quot;20300&quot; value=&quot;Slide 5 - &amp;quot;SCUOLA DELL’INFANZIA A/S 2011/2012&amp;quot;&quot;/&gt;&lt;property id=&quot;20307&quot; value=&quot;257&quot;/&gt;&lt;/object&gt;&lt;object type=&quot;3&quot; unique_id=&quot;10008&quot;&gt;&lt;property id=&quot;20148&quot; value=&quot;5&quot;/&gt;&lt;property id=&quot;20300&quot; value=&quot;Slide 6 - &amp;quot;SCUOLE ELEMENTARI A/S 2011/2012&amp;quot;&quot;/&gt;&lt;property id=&quot;20307&quot; value=&quot;258&quot;/&gt;&lt;/object&gt;&lt;object type=&quot;3&quot; unique_id=&quot;10009&quot;&gt;&lt;property id=&quot;20148&quot; value=&quot;5&quot;/&gt;&lt;property id=&quot;20300&quot; value=&quot;Slide 7 - &amp;quot;SCUOLE SECONDARIE DI I° GRADO A/S 2011/2012&amp;quot;&quot;/&gt;&lt;property id=&quot;20307&quot; value=&quot;259&quot;/&gt;&lt;/object&gt;&lt;object type=&quot;3&quot; unique_id=&quot;10010&quot;&gt;&lt;property id=&quot;20148&quot; value=&quot;5&quot;/&gt;&lt;property id=&quot;20300&quot; value=&quot;Slide 8 - &amp;quot;SERVIZI SCOLASTICI EROGATI&amp;quot;&quot;/&gt;&lt;property id=&quot;20307&quot; value=&quot;263&quot;/&gt;&lt;/object&gt;&lt;object type=&quot;3&quot; unique_id=&quot;10011&quot;&gt;&lt;property id=&quot;20148&quot; value=&quot;5&quot;/&gt;&lt;property id=&quot;20300&quot; value=&quot;Slide 9&quot;/&gt;&lt;property id=&quot;20307&quot; value=&quot;285&quot;/&gt;&lt;/object&gt;&lt;object type=&quot;3&quot; unique_id=&quot;10012&quot;&gt;&lt;property id=&quot;20148&quot; value=&quot;5&quot;/&gt;&lt;property id=&quot;20300&quot; value=&quot;Slide 10 - &amp;quot;TRASPORTO SCOLASTICO &amp;quot;&quot;/&gt;&lt;property id=&quot;20307&quot; value=&quot;269&quot;/&gt;&lt;/object&gt;&lt;object type=&quot;3&quot; unique_id=&quot;10013&quot;&gt;&lt;property id=&quot;20148&quot; value=&quot;5&quot;/&gt;&lt;property id=&quot;20300&quot; value=&quot;Slide 11&quot;/&gt;&lt;property id=&quot;20307&quot; value=&quot;270&quot;/&gt;&lt;/object&gt;&lt;object type=&quot;3&quot; unique_id=&quot;10014&quot;&gt;&lt;property id=&quot;20148&quot; value=&quot;5&quot;/&gt;&lt;property id=&quot;20300&quot; value=&quot;Slide 12 - &amp;quot;ACCOMPAGNATORI ALUNNI SU SCUOLABUS&amp;quot;&quot;/&gt;&lt;property id=&quot;20307&quot; value=&quot;264&quot;/&gt;&lt;/object&gt;&lt;object type=&quot;3&quot; unique_id=&quot;10015&quot;&gt;&lt;property id=&quot;20148&quot; value=&quot;5&quot;/&gt;&lt;property id=&quot;20300&quot; value=&quot;Slide 13&quot;/&gt;&lt;property id=&quot;20307&quot; value=&quot;265&quot;/&gt;&lt;/object&gt;&lt;object type=&quot;3&quot; unique_id=&quot;10016&quot;&gt;&lt;property id=&quot;20148&quot; value=&quot;5&quot;/&gt;&lt;property id=&quot;20300&quot; value=&quot;Slide 14 - &amp;quot;ASSISTENZA FISICA AGLI ALUNNI PORTATORI DI HANDICAP&amp;quot;&quot;/&gt;&lt;property id=&quot;20307&quot; value=&quot;266&quot;/&gt;&lt;/object&gt;&lt;object type=&quot;3&quot; unique_id=&quot;10017&quot;&gt;&lt;property id=&quot;20148&quot; value=&quot;5&quot;/&gt;&lt;property id=&quot;20300&quot; value=&quot;Slide 15&quot;/&gt;&lt;property id=&quot;20307&quot; value=&quot;267&quot;/&gt;&lt;/object&gt;&lt;object type=&quot;3&quot; unique_id=&quot;10018&quot;&gt;&lt;property id=&quot;20148&quot; value=&quot;5&quot;/&gt;&lt;property id=&quot;20300&quot; value=&quot;Slide 16&quot;/&gt;&lt;property id=&quot;20307&quot; value=&quot;268&quot;/&gt;&lt;/object&gt;&lt;object type=&quot;3&quot; unique_id=&quot;10019&quot;&gt;&lt;property id=&quot;20148&quot; value=&quot;5&quot;/&gt;&lt;property id=&quot;20300&quot; value=&quot;Slide 17&quot;/&gt;&lt;property id=&quot;20307&quot; value=&quot;286&quot;/&gt;&lt;/object&gt;&lt;object type=&quot;3&quot; unique_id=&quot;10020&quot;&gt;&lt;property id=&quot;20148&quot; value=&quot;5&quot;/&gt;&lt;property id=&quot;20300&quot; value=&quot;Slide 18 - &amp;quot;FORNITURA GRATUITA LIBRI DI TESTO&amp;quot;&quot;/&gt;&lt;property id=&quot;20307&quot; value=&quot;280&quot;/&gt;&lt;/object&gt;&lt;object type=&quot;3&quot; unique_id=&quot;10021&quot;&gt;&lt;property id=&quot;20148&quot; value=&quot;5&quot;/&gt;&lt;property id=&quot;20300&quot; value=&quot;Slide 19&quot;/&gt;&lt;property id=&quot;20307&quot; value=&quot;281&quot;/&gt;&lt;/object&gt;&lt;object type=&quot;3&quot; unique_id=&quot;10022&quot;&gt;&lt;property id=&quot;20148&quot; value=&quot;5&quot;/&gt;&lt;property id=&quot;20300&quot; value=&quot;Slide 20&quot;/&gt;&lt;property id=&quot;20307&quot; value=&quot;282&quot;/&gt;&lt;/object&gt;&lt;object type=&quot;3&quot; unique_id=&quot;10023&quot;&gt;&lt;property id=&quot;20148&quot; value=&quot;5&quot;/&gt;&lt;property id=&quot;20300&quot; value=&quot;Slide 21&quot;/&gt;&lt;property id=&quot;20307&quot; value=&quot;283&quot;/&gt;&lt;/object&gt;&lt;object type=&quot;3&quot; unique_id=&quot;10024&quot;&gt;&lt;property id=&quot;20148&quot; value=&quot;5&quot;/&gt;&lt;property id=&quot;20300&quot; value=&quot;Slide 22&quot;/&gt;&lt;property id=&quot;20307&quot; value=&quot;287&quot;/&gt;&lt;/object&gt;&lt;object type=&quot;3&quot; unique_id=&quot;10025&quot;&gt;&lt;property id=&quot;20148&quot; value=&quot;5&quot;/&gt;&lt;property id=&quot;20300&quot; value=&quot;Slide 23 - &amp;quot;REFEZIONE SCOLASTICA&amp;quot;&quot;/&gt;&lt;property id=&quot;20307&quot; value=&quot;271&quot;/&gt;&lt;/object&gt;&lt;object type=&quot;3&quot; unique_id=&quot;10026&quot;&gt;&lt;property id=&quot;20148&quot; value=&quot;5&quot;/&gt;&lt;property id=&quot;20300&quot; value=&quot;Slide 24 - &amp;quot;DESCRIZIONE DEL SERVIZIO&amp;quot;&quot;/&gt;&lt;property id=&quot;20307&quot; value=&quot;272&quot;/&gt;&lt;/object&gt;&lt;object type=&quot;3&quot; unique_id=&quot;10027&quot;&gt;&lt;property id=&quot;20148&quot; value=&quot;5&quot;/&gt;&lt;property id=&quot;20300&quot; value=&quot;Slide 25 - &amp;quot;&amp;#x0D;&amp;#x0A;&amp;#x0D;&amp;#x0A;&amp;#x0D;&amp;#x0A;&amp;quot;&quot;/&gt;&lt;property id=&quot;20307&quot; value=&quot;284&quot;/&gt;&lt;/object&gt;&lt;object type=&quot;3&quot; unique_id=&quot;10028&quot;&gt;&lt;property id=&quot;20148&quot; value=&quot;5&quot;/&gt;&lt;property id=&quot;20300&quot; value=&quot;Slide 26 - &amp;quot;QUALE DOCUMENTAZIONE PRESENTARE PER ACCEDERE AL SERVIZIO?&amp;quot;&quot;/&gt;&lt;property id=&quot;20307&quot; value=&quot;273&quot;/&gt;&lt;/object&gt;&lt;object type=&quot;3&quot; unique_id=&quot;10029&quot;&gt;&lt;property id=&quot;20148&quot; value=&quot;5&quot;/&gt;&lt;property id=&quot;20300&quot; value=&quot;Slide 27 - &amp;quot;CHI PUO’ FARE LA RICHIESTA?&amp;quot;&quot;/&gt;&lt;property id=&quot;20307&quot; value=&quot;274&quot;/&gt;&lt;/object&gt;&lt;object type=&quot;3&quot; unique_id=&quot;10030&quot;&gt;&lt;property id=&quot;20148&quot; value=&quot;5&quot;/&gt;&lt;property id=&quot;20300&quot; value=&quot;Slide 28 - &amp;quot;COSA FARE PRIMA DELL’AVVIO DEL SERVIZIO?&amp;quot;&quot;/&gt;&lt;property id=&quot;20307&quot; value=&quot;275&quot;/&gt;&lt;/object&gt;&lt;object type=&quot;3&quot; unique_id=&quot;10031&quot;&gt;&lt;property id=&quot;20148&quot; value=&quot;5&quot;/&gt;&lt;property id=&quot;20300&quot; value=&quot;Slide 29 - &amp;quot;COSTI DEL SERVIZIO PER L’UTENTE&amp;quot;&quot;/&gt;&lt;property id=&quot;20307&quot; value=&quot;276&quot;/&gt;&lt;/object&gt;&lt;object type=&quot;3&quot; unique_id=&quot;10032&quot;&gt;&lt;property id=&quot;20148&quot; value=&quot;5&quot;/&gt;&lt;property id=&quot;20300&quot; value=&quot;Slide 30 - &amp;quot;ESONERI ED AGEVOLAZIONI TARIFFARIE&amp;quot;&quot;/&gt;&lt;property id=&quot;20307&quot; value=&quot;277&quot;/&gt;&lt;/object&gt;&lt;object type=&quot;3&quot; unique_id=&quot;10033&quot;&gt;&lt;property id=&quot;20148&quot; value=&quot;5&quot;/&gt;&lt;property id=&quot;20300&quot; value=&quot;Slide 31 - &amp;quot;MENSA INSEGNANTI&amp;quot;&quot;/&gt;&lt;property id=&quot;20307&quot; value=&quot;256&quot;/&gt;&lt;/object&gt;&lt;object type=&quot;3&quot; unique_id=&quot;10034&quot;&gt;&lt;property id=&quot;20148&quot; value=&quot;5&quot;/&gt;&lt;property id=&quot;20300&quot; value=&quot;Slide 32&quot;/&gt;&lt;property id=&quot;20307&quot; value=&quot;288&quot;/&gt;&lt;/object&gt;&lt;object type=&quot;3&quot; unique_id=&quot;10035&quot;&gt;&lt;property id=&quot;20148&quot; value=&quot;5&quot;/&gt;&lt;property id=&quot;20300&quot; value=&quot;Slide 33 - &amp;quot;DOVE E’ SITUATA? &amp;quot;&quot;/&gt;&lt;property id=&quot;20307&quot; value=&quot;278&quot;/&gt;&lt;/object&gt;&lt;object type=&quot;3&quot; unique_id=&quot;10036&quot;&gt;&lt;property id=&quot;20148&quot; value=&quot;5&quot;/&gt;&lt;property id=&quot;20300&quot; value=&quot;Slide 34 - &amp;quot;ORARIO DI APERTURA&amp;quot;&quot;/&gt;&lt;property id=&quot;20307&quot; value=&quot;279&quot;/&gt;&lt;/object&gt;&lt;/object&gt;&lt;object type=&quot;8&quot; unique_id=&quot;10072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3676</TotalTime>
  <Words>1934</Words>
  <Application>Microsoft Office PowerPoint</Application>
  <PresentationFormat>Presentazione su schermo (4:3)</PresentationFormat>
  <Paragraphs>436</Paragraphs>
  <Slides>34</Slides>
  <Notes>34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5" baseType="lpstr">
      <vt:lpstr>Struttura predefinita</vt:lpstr>
      <vt:lpstr> </vt:lpstr>
      <vt:lpstr>ASSESSORATO PUBBLICA ISTRUZIONE  “DOMANDE CHE FAI, RISPOSTE CHE TROVI” (guida ai servizi scolastici erogati dal Comune di Rossano)</vt:lpstr>
      <vt:lpstr>LE SCUOLE DI COMPETENZA COMUNALE</vt:lpstr>
      <vt:lpstr>Presentazione standard di PowerPoint</vt:lpstr>
      <vt:lpstr>SCUOLA DELL’INFANZIA A/S 2011/2012</vt:lpstr>
      <vt:lpstr>SCUOLE ELEMENTARI A/S 2011/2012</vt:lpstr>
      <vt:lpstr>SCUOLE SECONDARIE DI I° GRADO A/S 2011/2012</vt:lpstr>
      <vt:lpstr>SERVIZI SCOLASTICI EROGATI</vt:lpstr>
      <vt:lpstr>Presentazione standard di PowerPoint</vt:lpstr>
      <vt:lpstr>TRASPORTO SCOLASTICO </vt:lpstr>
      <vt:lpstr>Presentazione standard di PowerPoint</vt:lpstr>
      <vt:lpstr>ACCOMPAGNATORI ALUNNI SU SCUOLABUS</vt:lpstr>
      <vt:lpstr>Presentazione standard di PowerPoint</vt:lpstr>
      <vt:lpstr>ASSISTENZA FISICA AGLI ALUNNI PORTATORI DI HANDICAP</vt:lpstr>
      <vt:lpstr>Presentazione standard di PowerPoint</vt:lpstr>
      <vt:lpstr>Presentazione standard di PowerPoint</vt:lpstr>
      <vt:lpstr>Presentazione standard di PowerPoint</vt:lpstr>
      <vt:lpstr>FORNITURA GRATUITA LIBRI DI TESTO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REFEZIONE SCOLASTICA</vt:lpstr>
      <vt:lpstr>DESCRIZIONE DEL SERVIZIO</vt:lpstr>
      <vt:lpstr>   </vt:lpstr>
      <vt:lpstr>QUALE DOCUMENTAZIONE PRESENTARE PER ACCEDERE AL SERVIZIO?</vt:lpstr>
      <vt:lpstr>CHI PUO’ FARE LA RICHIESTA?</vt:lpstr>
      <vt:lpstr>COSA FARE PRIMA DELL’AVVIO DEL SERVIZIO?</vt:lpstr>
      <vt:lpstr>COSTI DEL SERVIZIO PER L’UTENTE</vt:lpstr>
      <vt:lpstr>ESONERI ED AGEVOLAZIONI TARIFFARIE</vt:lpstr>
      <vt:lpstr>MENSA INSEGNANTI</vt:lpstr>
      <vt:lpstr>Presentazione standard di PowerPoint</vt:lpstr>
      <vt:lpstr>DOVE E’ SITUATA? </vt:lpstr>
      <vt:lpstr>ORARIO DI APERTURA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Alunno_12</dc:creator>
  <cp:lastModifiedBy>vittoria</cp:lastModifiedBy>
  <cp:revision>62</cp:revision>
  <dcterms:created xsi:type="dcterms:W3CDTF">2011-12-01T05:42:20Z</dcterms:created>
  <dcterms:modified xsi:type="dcterms:W3CDTF">2012-09-12T06:33:46Z</dcterms:modified>
</cp:coreProperties>
</file>